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1" r:id="rId2"/>
    <p:sldMasterId id="2147483719" r:id="rId3"/>
    <p:sldMasterId id="2147483724" r:id="rId4"/>
    <p:sldMasterId id="2147483726" r:id="rId5"/>
    <p:sldMasterId id="2147483731" r:id="rId6"/>
  </p:sldMasterIdLst>
  <p:notesMasterIdLst>
    <p:notesMasterId r:id="rId26"/>
  </p:notesMasterIdLst>
  <p:sldIdLst>
    <p:sldId id="336" r:id="rId7"/>
    <p:sldId id="366" r:id="rId8"/>
    <p:sldId id="369" r:id="rId9"/>
    <p:sldId id="368" r:id="rId10"/>
    <p:sldId id="370" r:id="rId11"/>
    <p:sldId id="381" r:id="rId12"/>
    <p:sldId id="371" r:id="rId13"/>
    <p:sldId id="372" r:id="rId14"/>
    <p:sldId id="373" r:id="rId15"/>
    <p:sldId id="382" r:id="rId16"/>
    <p:sldId id="383" r:id="rId17"/>
    <p:sldId id="384" r:id="rId18"/>
    <p:sldId id="385" r:id="rId19"/>
    <p:sldId id="386" r:id="rId20"/>
    <p:sldId id="378" r:id="rId21"/>
    <p:sldId id="367" r:id="rId22"/>
    <p:sldId id="375" r:id="rId23"/>
    <p:sldId id="376" r:id="rId24"/>
    <p:sldId id="351" r:id="rId25"/>
  </p:sldIdLst>
  <p:sldSz cx="12195175" cy="6858000"/>
  <p:notesSz cx="6858000" cy="9144000"/>
  <p:defaultTextStyle>
    <a:defPPr>
      <a:defRPr lang="zh-CN"/>
    </a:defPPr>
    <a:lvl1pPr marL="0" algn="l" defTabSz="914514" rtl="0" eaLnBrk="1" latinLnBrk="0" hangingPunct="1">
      <a:defRPr sz="1800" kern="1200">
        <a:solidFill>
          <a:schemeClr val="tx1"/>
        </a:solidFill>
        <a:latin typeface="+mn-lt"/>
        <a:ea typeface="+mn-ea"/>
        <a:cs typeface="+mn-cs"/>
      </a:defRPr>
    </a:lvl1pPr>
    <a:lvl2pPr marL="457257" algn="l" defTabSz="914514" rtl="0" eaLnBrk="1" latinLnBrk="0" hangingPunct="1">
      <a:defRPr sz="1800" kern="1200">
        <a:solidFill>
          <a:schemeClr val="tx1"/>
        </a:solidFill>
        <a:latin typeface="+mn-lt"/>
        <a:ea typeface="+mn-ea"/>
        <a:cs typeface="+mn-cs"/>
      </a:defRPr>
    </a:lvl2pPr>
    <a:lvl3pPr marL="914514" algn="l" defTabSz="914514" rtl="0" eaLnBrk="1" latinLnBrk="0" hangingPunct="1">
      <a:defRPr sz="1800" kern="1200">
        <a:solidFill>
          <a:schemeClr val="tx1"/>
        </a:solidFill>
        <a:latin typeface="+mn-lt"/>
        <a:ea typeface="+mn-ea"/>
        <a:cs typeface="+mn-cs"/>
      </a:defRPr>
    </a:lvl3pPr>
    <a:lvl4pPr marL="1371771" algn="l" defTabSz="914514" rtl="0" eaLnBrk="1" latinLnBrk="0" hangingPunct="1">
      <a:defRPr sz="1800" kern="1200">
        <a:solidFill>
          <a:schemeClr val="tx1"/>
        </a:solidFill>
        <a:latin typeface="+mn-lt"/>
        <a:ea typeface="+mn-ea"/>
        <a:cs typeface="+mn-cs"/>
      </a:defRPr>
    </a:lvl4pPr>
    <a:lvl5pPr marL="1829029" algn="l" defTabSz="914514" rtl="0" eaLnBrk="1" latinLnBrk="0" hangingPunct="1">
      <a:defRPr sz="1800" kern="1200">
        <a:solidFill>
          <a:schemeClr val="tx1"/>
        </a:solidFill>
        <a:latin typeface="+mn-lt"/>
        <a:ea typeface="+mn-ea"/>
        <a:cs typeface="+mn-cs"/>
      </a:defRPr>
    </a:lvl5pPr>
    <a:lvl6pPr marL="2286286" algn="l" defTabSz="914514" rtl="0" eaLnBrk="1" latinLnBrk="0" hangingPunct="1">
      <a:defRPr sz="1800" kern="1200">
        <a:solidFill>
          <a:schemeClr val="tx1"/>
        </a:solidFill>
        <a:latin typeface="+mn-lt"/>
        <a:ea typeface="+mn-ea"/>
        <a:cs typeface="+mn-cs"/>
      </a:defRPr>
    </a:lvl6pPr>
    <a:lvl7pPr marL="2743543" algn="l" defTabSz="914514" rtl="0" eaLnBrk="1" latinLnBrk="0" hangingPunct="1">
      <a:defRPr sz="1800" kern="1200">
        <a:solidFill>
          <a:schemeClr val="tx1"/>
        </a:solidFill>
        <a:latin typeface="+mn-lt"/>
        <a:ea typeface="+mn-ea"/>
        <a:cs typeface="+mn-cs"/>
      </a:defRPr>
    </a:lvl7pPr>
    <a:lvl8pPr marL="3200800" algn="l" defTabSz="914514" rtl="0" eaLnBrk="1" latinLnBrk="0" hangingPunct="1">
      <a:defRPr sz="1800" kern="1200">
        <a:solidFill>
          <a:schemeClr val="tx1"/>
        </a:solidFill>
        <a:latin typeface="+mn-lt"/>
        <a:ea typeface="+mn-ea"/>
        <a:cs typeface="+mn-cs"/>
      </a:defRPr>
    </a:lvl8pPr>
    <a:lvl9pPr marL="3658057" algn="l" defTabSz="9145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54" userDrawn="1">
          <p15:clr>
            <a:srgbClr val="A4A3A4"/>
          </p15:clr>
        </p15:guide>
        <p15:guide id="2" pos="5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yu (Maggie)" initials="c(" lastIdx="2" clrIdx="0">
    <p:extLst>
      <p:ext uri="{19B8F6BF-5375-455C-9EA6-DF929625EA0E}">
        <p15:presenceInfo xmlns:p15="http://schemas.microsoft.com/office/powerpoint/2012/main" xmlns="" userId="S-1-5-21-147214757-305610072-1517763936-63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79A8D"/>
    <a:srgbClr val="CAE4BA"/>
    <a:srgbClr val="FFE9AB"/>
    <a:srgbClr val="FFFFCC"/>
    <a:srgbClr val="BF95DF"/>
    <a:srgbClr val="3399FF"/>
    <a:srgbClr val="0066FF"/>
    <a:srgbClr val="81B0DB"/>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074" autoAdjust="0"/>
    <p:restoredTop sz="94494" autoAdjust="0"/>
  </p:normalViewPr>
  <p:slideViewPr>
    <p:cSldViewPr snapToGrid="0">
      <p:cViewPr varScale="1">
        <p:scale>
          <a:sx n="70" d="100"/>
          <a:sy n="70" d="100"/>
        </p:scale>
        <p:origin x="-1266" y="-96"/>
      </p:cViewPr>
      <p:guideLst>
        <p:guide orient="horz" pos="754"/>
        <p:guide pos="53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7AABA-42CC-4068-B681-436DDA063A7B}" type="datetimeFigureOut">
              <a:rPr lang="zh-CN" altLang="en-US" smtClean="0"/>
              <a:pPr/>
              <a:t>2017/4/4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15A20-96DB-4AB9-BD5B-C5C0A1134356}" type="slidenum">
              <a:rPr lang="zh-CN" altLang="en-US" smtClean="0"/>
              <a:pPr/>
              <a:t>‹#›</a:t>
            </a:fld>
            <a:endParaRPr lang="zh-CN" altLang="en-US"/>
          </a:p>
        </p:txBody>
      </p:sp>
    </p:spTree>
    <p:extLst>
      <p:ext uri="{BB962C8B-B14F-4D97-AF65-F5344CB8AC3E}">
        <p14:creationId xmlns:p14="http://schemas.microsoft.com/office/powerpoint/2010/main" val="354231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542D46D-9BF4-47AA-BC35-BE9DB0DA18D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78820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DC24577-177E-4A58-A830-10EA7DD92AE1}" type="slidenum">
              <a:rPr lang="zh-CN" altLang="en-US" smtClean="0">
                <a:latin typeface="Arial" charset="0"/>
              </a:rPr>
              <a:pPr/>
              <a:t>10</a:t>
            </a:fld>
            <a:endParaRPr lang="en-US" altLang="zh-CN"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5801" y="4343401"/>
            <a:ext cx="5486400" cy="4114800"/>
          </a:xfrm>
          <a:noFill/>
          <a:ln/>
        </p:spPr>
        <p:txBody>
          <a:bodyPr/>
          <a:lstStyle/>
          <a:p>
            <a:pPr eaLnBrk="1" hangingPunct="1"/>
            <a:endParaRPr lang="zh-CN" altLang="en-US" smtClean="0"/>
          </a:p>
        </p:txBody>
      </p:sp>
    </p:spTree>
    <p:extLst>
      <p:ext uri="{BB962C8B-B14F-4D97-AF65-F5344CB8AC3E}">
        <p14:creationId xmlns:p14="http://schemas.microsoft.com/office/powerpoint/2010/main" val="20345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DC24577-177E-4A58-A830-10EA7DD92AE1}" type="slidenum">
              <a:rPr lang="zh-CN" altLang="en-US" smtClean="0">
                <a:latin typeface="Arial" charset="0"/>
              </a:rPr>
              <a:pPr/>
              <a:t>11</a:t>
            </a:fld>
            <a:endParaRPr lang="en-US" altLang="zh-CN"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5801" y="4343401"/>
            <a:ext cx="5486400" cy="4114800"/>
          </a:xfrm>
          <a:noFill/>
          <a:ln/>
        </p:spPr>
        <p:txBody>
          <a:bodyPr/>
          <a:lstStyle/>
          <a:p>
            <a:pPr eaLnBrk="1" hangingPunct="1"/>
            <a:endParaRPr lang="zh-CN" altLang="en-US" smtClean="0"/>
          </a:p>
        </p:txBody>
      </p:sp>
    </p:spTree>
    <p:extLst>
      <p:ext uri="{BB962C8B-B14F-4D97-AF65-F5344CB8AC3E}">
        <p14:creationId xmlns:p14="http://schemas.microsoft.com/office/powerpoint/2010/main" val="232599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DC24577-177E-4A58-A830-10EA7DD92AE1}" type="slidenum">
              <a:rPr lang="zh-CN" altLang="en-US" smtClean="0">
                <a:latin typeface="Arial" charset="0"/>
              </a:rPr>
              <a:pPr/>
              <a:t>12</a:t>
            </a:fld>
            <a:endParaRPr lang="en-US" altLang="zh-CN"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5801" y="4343401"/>
            <a:ext cx="5486400" cy="4114800"/>
          </a:xfrm>
          <a:noFill/>
          <a:ln/>
        </p:spPr>
        <p:txBody>
          <a:bodyPr/>
          <a:lstStyle/>
          <a:p>
            <a:pPr eaLnBrk="1" hangingPunct="1"/>
            <a:r>
              <a:rPr lang="en-US" dirty="0" smtClean="0"/>
              <a:t>UBS has invested about $1bn to redesign all of the processes across its wealth management operations.</a:t>
            </a:r>
          </a:p>
          <a:p>
            <a:pPr eaLnBrk="1" hangingPunct="1"/>
            <a:endParaRPr lang="en-US" altLang="zh-CN" dirty="0" smtClean="0"/>
          </a:p>
          <a:p>
            <a:pPr eaLnBrk="1" hangingPunct="1"/>
            <a:r>
              <a:rPr lang="en-US" altLang="zh-CN" dirty="0" smtClean="0"/>
              <a:t>https://www.ft.com/content/684bc4c2-8a39-11e6-8cb7-e7ada1d123b1</a:t>
            </a:r>
          </a:p>
          <a:p>
            <a:pPr eaLnBrk="1" hangingPunct="1"/>
            <a:endParaRPr lang="zh-CN" altLang="en-US" dirty="0" smtClean="0"/>
          </a:p>
        </p:txBody>
      </p:sp>
    </p:spTree>
    <p:extLst>
      <p:ext uri="{BB962C8B-B14F-4D97-AF65-F5344CB8AC3E}">
        <p14:creationId xmlns:p14="http://schemas.microsoft.com/office/powerpoint/2010/main" val="252110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DC24577-177E-4A58-A830-10EA7DD92AE1}" type="slidenum">
              <a:rPr lang="zh-CN" altLang="en-US" smtClean="0">
                <a:latin typeface="Arial" charset="0"/>
              </a:rPr>
              <a:pPr/>
              <a:t>15</a:t>
            </a:fld>
            <a:endParaRPr lang="en-US" altLang="zh-CN"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5801" y="4343401"/>
            <a:ext cx="5486400" cy="4114800"/>
          </a:xfrm>
          <a:noFill/>
          <a:ln/>
        </p:spPr>
        <p:txBody>
          <a:bodyPr/>
          <a:lstStyle/>
          <a:p>
            <a:pPr eaLnBrk="1" hangingPunct="1"/>
            <a:endParaRPr lang="zh-CN" altLang="en-US" smtClean="0"/>
          </a:p>
        </p:txBody>
      </p:sp>
    </p:spTree>
    <p:extLst>
      <p:ext uri="{BB962C8B-B14F-4D97-AF65-F5344CB8AC3E}">
        <p14:creationId xmlns:p14="http://schemas.microsoft.com/office/powerpoint/2010/main" val="300416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xfrm>
            <a:off x="649288" y="630238"/>
            <a:ext cx="5610225" cy="3155950"/>
          </a:xfrm>
          <a:ln/>
        </p:spPr>
      </p:sp>
      <p:sp>
        <p:nvSpPr>
          <p:cNvPr id="829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altLang="zh-CN" sz="1200" kern="1200" dirty="0" smtClean="0">
                <a:solidFill>
                  <a:schemeClr val="tx1"/>
                </a:solidFill>
                <a:latin typeface="Arial" charset="0"/>
                <a:ea typeface="宋体" pitchFamily="2" charset="-122"/>
                <a:cs typeface="+mn-cs"/>
              </a:rPr>
              <a:t>To help financial institutions implement cloud-based transformations, Huawei has launched three solutions: </a:t>
            </a:r>
            <a:endParaRPr lang="zh-CN" altLang="zh-CN" sz="1200" kern="1200" dirty="0" smtClean="0">
              <a:solidFill>
                <a:schemeClr val="tx1"/>
              </a:solidFill>
              <a:latin typeface="Arial" charset="0"/>
              <a:ea typeface="宋体" pitchFamily="2" charset="-122"/>
              <a:cs typeface="+mn-cs"/>
            </a:endParaRPr>
          </a:p>
          <a:p>
            <a:pPr lvl="0" indent="-180000" fontAlgn="base">
              <a:buFont typeface="Arial" pitchFamily="34" charset="0"/>
              <a:buChar char="•"/>
            </a:pPr>
            <a:r>
              <a:rPr lang="en-US" altLang="zh-CN" dirty="0" smtClean="0">
                <a:solidFill>
                  <a:schemeClr val="bg1"/>
                </a:solidFill>
                <a:latin typeface="Arial"/>
              </a:rPr>
              <a:t>Production </a:t>
            </a:r>
            <a:r>
              <a:rPr lang="en-US" altLang="zh-CN" sz="1200" kern="1200" dirty="0" smtClean="0">
                <a:solidFill>
                  <a:schemeClr val="tx1"/>
                </a:solidFill>
                <a:latin typeface="Arial" charset="0"/>
                <a:ea typeface="宋体" pitchFamily="2" charset="-122"/>
                <a:cs typeface="+mn-cs"/>
              </a:rPr>
              <a:t>cloud solution that employs an elastic architecture to handle high concurrency (concurrent access by numerous users) </a:t>
            </a:r>
            <a:endParaRPr lang="zh-CN" altLang="zh-CN" sz="1200" kern="1200" dirty="0" smtClean="0">
              <a:solidFill>
                <a:schemeClr val="tx1"/>
              </a:solidFill>
              <a:latin typeface="Arial" charset="0"/>
              <a:ea typeface="宋体" pitchFamily="2" charset="-122"/>
              <a:cs typeface="+mn-cs"/>
            </a:endParaRPr>
          </a:p>
          <a:p>
            <a:pPr lvl="0" indent="-180000" fontAlgn="base">
              <a:buFont typeface="Arial" pitchFamily="34" charset="0"/>
              <a:buChar char="•"/>
            </a:pPr>
            <a:r>
              <a:rPr lang="en-US" altLang="zh-CN" sz="1200" kern="1200" dirty="0" smtClean="0">
                <a:solidFill>
                  <a:schemeClr val="tx1"/>
                </a:solidFill>
                <a:latin typeface="Arial" charset="0"/>
                <a:ea typeface="宋体" pitchFamily="2" charset="-122"/>
                <a:cs typeface="+mn-cs"/>
              </a:rPr>
              <a:t>Converged data warehouse solution that helps financial institutions conduct precise marketing and monitor risks in real time </a:t>
            </a:r>
            <a:endParaRPr lang="zh-CN" altLang="zh-CN" sz="1200" kern="1200" dirty="0" smtClean="0">
              <a:solidFill>
                <a:schemeClr val="tx1"/>
              </a:solidFill>
              <a:latin typeface="Arial" charset="0"/>
              <a:ea typeface="宋体" pitchFamily="2" charset="-122"/>
              <a:cs typeface="+mn-cs"/>
            </a:endParaRPr>
          </a:p>
          <a:p>
            <a:pPr lvl="0" indent="-180000" fontAlgn="base">
              <a:buFont typeface="Arial" pitchFamily="34" charset="0"/>
              <a:buChar char="•"/>
            </a:pPr>
            <a:r>
              <a:rPr lang="en-US" altLang="zh-CN" sz="1200" kern="1200" dirty="0" smtClean="0">
                <a:solidFill>
                  <a:schemeClr val="tx1"/>
                </a:solidFill>
                <a:latin typeface="Arial" charset="0"/>
                <a:ea typeface="宋体" pitchFamily="2" charset="-122"/>
                <a:cs typeface="+mn-cs"/>
              </a:rPr>
              <a:t>Development and test cloud solution that helps financial institutions accelerate service system rollout and gain a competitive edge over competitors </a:t>
            </a:r>
            <a:endParaRPr lang="zh-CN" altLang="zh-CN" sz="1200" kern="1200" dirty="0" smtClean="0">
              <a:solidFill>
                <a:schemeClr val="tx1"/>
              </a:solidFill>
              <a:latin typeface="Arial" charset="0"/>
              <a:ea typeface="宋体" pitchFamily="2" charset="-122"/>
              <a:cs typeface="+mn-cs"/>
            </a:endParaRPr>
          </a:p>
          <a:p>
            <a:pPr marL="228600" indent="-228600" eaLnBrk="1" hangingPunct="1">
              <a:buAutoNum type="arabicPeriod"/>
            </a:pPr>
            <a:endParaRPr lang="zh-CN" altLang="en-US" b="0" dirty="0" smtClean="0">
              <a:latin typeface="Arial"/>
            </a:endParaRPr>
          </a:p>
        </p:txBody>
      </p:sp>
      <p:sp>
        <p:nvSpPr>
          <p:cNvPr id="829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a:spcBef>
                <a:spcPct val="0"/>
              </a:spcBef>
            </a:pPr>
            <a:fld id="{85A8F1F6-5A49-4493-A7C3-88433F593F3C}" type="slidenum">
              <a:rPr lang="zh-CN" altLang="en-US" smtClean="0">
                <a:solidFill>
                  <a:prstClr val="black"/>
                </a:solidFill>
              </a:rPr>
              <a:pPr>
                <a:spcBef>
                  <a:spcPct val="0"/>
                </a:spcBef>
              </a:pPr>
              <a:t>17</a:t>
            </a:fld>
            <a:endParaRPr lang="en-US" altLang="zh-CN" smtClean="0">
              <a:solidFill>
                <a:prstClr val="black"/>
              </a:solidFill>
            </a:endParaRPr>
          </a:p>
        </p:txBody>
      </p:sp>
    </p:spTree>
    <p:extLst>
      <p:ext uri="{BB962C8B-B14F-4D97-AF65-F5344CB8AC3E}">
        <p14:creationId xmlns:p14="http://schemas.microsoft.com/office/powerpoint/2010/main" val="16023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9105AC2E-167E-49D1-82D8-EFBD02C48584}"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45357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矩形 14"/>
          <p:cNvSpPr/>
          <p:nvPr userDrawn="1"/>
        </p:nvSpPr>
        <p:spPr>
          <a:xfrm>
            <a:off x="0" y="0"/>
            <a:ext cx="12195175" cy="6858000"/>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
        <p:nvSpPr>
          <p:cNvPr id="17" name="标题 1"/>
          <p:cNvSpPr>
            <a:spLocks noGrp="1"/>
          </p:cNvSpPr>
          <p:nvPr>
            <p:ph type="ctrTitle" hasCustomPrompt="1"/>
          </p:nvPr>
        </p:nvSpPr>
        <p:spPr>
          <a:xfrm>
            <a:off x="430896" y="165100"/>
            <a:ext cx="11333383" cy="1056000"/>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sz="2400" b="1">
                <a:solidFill>
                  <a:srgbClr val="E9EAEC"/>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smtClean="0"/>
              <a:t>标题文本 微软雅黑 加粗 </a:t>
            </a:r>
            <a:r>
              <a:rPr lang="en-US" altLang="zh-CN" dirty="0" smtClean="0"/>
              <a:t>24</a:t>
            </a:r>
            <a:r>
              <a:rPr lang="zh-CN" altLang="en-US" dirty="0" smtClean="0"/>
              <a:t>号</a:t>
            </a:r>
            <a:br>
              <a:rPr lang="zh-CN" altLang="en-US" dirty="0" smtClean="0"/>
            </a:br>
            <a:r>
              <a:rPr lang="en-US" altLang="zh-CN" dirty="0" smtClean="0"/>
              <a:t>Headline in Arial bold 24 point</a:t>
            </a:r>
          </a:p>
        </p:txBody>
      </p:sp>
      <p:sp>
        <p:nvSpPr>
          <p:cNvPr id="18" name="副标题 2"/>
          <p:cNvSpPr>
            <a:spLocks noGrp="1"/>
          </p:cNvSpPr>
          <p:nvPr>
            <p:ph type="subTitle" idx="1" hasCustomPrompt="1"/>
          </p:nvPr>
        </p:nvSpPr>
        <p:spPr>
          <a:xfrm>
            <a:off x="430896" y="1500854"/>
            <a:ext cx="11345554" cy="4658647"/>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rgbClr val="E9EAEC"/>
                </a:solidFill>
                <a:latin typeface="微软雅黑" panose="020B0503020204020204" pitchFamily="34" charset="-122"/>
                <a:ea typeface="微软雅黑" panose="020B0503020204020204" pitchFamily="34" charset="-122"/>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内容文本 微软雅黑 </a:t>
            </a:r>
            <a:r>
              <a:rPr lang="en-US" altLang="zh-CN" dirty="0" smtClean="0"/>
              <a:t>12-20</a:t>
            </a:r>
            <a:r>
              <a:rPr lang="zh-CN" altLang="en-US" dirty="0" smtClean="0"/>
              <a:t>号  </a:t>
            </a:r>
            <a:r>
              <a:rPr lang="en-US" altLang="zh-CN" dirty="0" smtClean="0"/>
              <a:t>Copy text in Arial bold 12-20 point </a:t>
            </a:r>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48" y="6296445"/>
            <a:ext cx="1536199" cy="361393"/>
          </a:xfrm>
          <a:prstGeom prst="rect">
            <a:avLst/>
          </a:prstGeom>
        </p:spPr>
      </p:pic>
    </p:spTree>
    <p:extLst>
      <p:ext uri="{BB962C8B-B14F-4D97-AF65-F5344CB8AC3E}">
        <p14:creationId xmlns:p14="http://schemas.microsoft.com/office/powerpoint/2010/main" val="3181963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52972" y="332656"/>
            <a:ext cx="10975975" cy="791232"/>
          </a:xfrm>
          <a:prstGeom prst="rect">
            <a:avLst/>
          </a:prstGeom>
        </p:spPr>
        <p:txBody>
          <a:bodyPr/>
          <a:lstStyle>
            <a:lvl1pPr algn="l">
              <a:defRPr sz="3199" b="1">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8098145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95935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425049" y="2646690"/>
            <a:ext cx="11345079" cy="1564620"/>
          </a:xfrm>
          <a:prstGeom prst="rect">
            <a:avLst/>
          </a:prstGeom>
        </p:spPr>
        <p:txBody>
          <a:bodyPr>
            <a:normAutofit/>
          </a:bodyPr>
          <a:lstStyle>
            <a:lvl1pPr marL="0" marR="0" indent="0" algn="ctr" defTabSz="1219200" rtl="0" eaLnBrk="1" fontAlgn="auto" latinLnBrk="0" hangingPunct="1">
              <a:lnSpc>
                <a:spcPct val="100000"/>
              </a:lnSpc>
              <a:spcBef>
                <a:spcPct val="20000"/>
              </a:spcBef>
              <a:spcAft>
                <a:spcPts val="0"/>
              </a:spcAft>
              <a:buClrTx/>
              <a:buSzTx/>
              <a:buFont typeface="Arial" pitchFamily="34" charset="0"/>
              <a:buNone/>
              <a:tabLst/>
              <a:defRPr sz="3999" baseline="0">
                <a:solidFill>
                  <a:schemeClr val="bg1"/>
                </a:solidFill>
                <a:latin typeface="+mn-ea"/>
                <a:ea typeface="+mn-ea"/>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199" indent="0" algn="ctr">
              <a:buNone/>
              <a:defRPr>
                <a:solidFill>
                  <a:schemeClr val="tx1">
                    <a:tint val="75000"/>
                  </a:schemeClr>
                </a:solidFill>
              </a:defRPr>
            </a:lvl8pPr>
            <a:lvl9pPr marL="4876799" indent="0" algn="ctr">
              <a:buNone/>
              <a:defRPr>
                <a:solidFill>
                  <a:schemeClr val="tx1">
                    <a:tint val="75000"/>
                  </a:schemeClr>
                </a:solidFill>
              </a:defRPr>
            </a:lvl9pPr>
          </a:lstStyle>
          <a:p>
            <a:r>
              <a:rPr lang="zh-CN" altLang="en-US" dirty="0"/>
              <a:t>微软雅黑 </a:t>
            </a:r>
            <a:r>
              <a:rPr lang="en-US" altLang="zh-CN" dirty="0"/>
              <a:t>40pt </a:t>
            </a:r>
            <a:r>
              <a:rPr lang="zh-CN" altLang="en-US" dirty="0"/>
              <a:t>，居中，最多两行</a:t>
            </a:r>
          </a:p>
        </p:txBody>
      </p:sp>
    </p:spTree>
    <p:extLst>
      <p:ext uri="{BB962C8B-B14F-4D97-AF65-F5344CB8AC3E}">
        <p14:creationId xmlns:p14="http://schemas.microsoft.com/office/powerpoint/2010/main" val="17102056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4" name="标题 1"/>
          <p:cNvSpPr>
            <a:spLocks noGrp="1"/>
          </p:cNvSpPr>
          <p:nvPr>
            <p:ph type="title"/>
          </p:nvPr>
        </p:nvSpPr>
        <p:spPr>
          <a:xfrm>
            <a:off x="600085" y="276997"/>
            <a:ext cx="10548585" cy="871537"/>
          </a:xfrm>
          <a:prstGeom prst="rect">
            <a:avLst/>
          </a:prstGeom>
        </p:spPr>
        <p:txBody>
          <a:bodyPr lIns="91410" tIns="45702" rIns="91410" bIns="45702" anchor="ctr" anchorCtr="0"/>
          <a:lstStyle>
            <a:lvl1pPr algn="l">
              <a:defRPr sz="3699" b="1"/>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934779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592852"/>
      </p:ext>
    </p:extLst>
  </p:cSld>
  <p:clrMapOvr>
    <a:masterClrMapping/>
  </p:clrMapOvr>
  <p:transition advTm="800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922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xfrm>
            <a:off x="8483696" y="6489701"/>
            <a:ext cx="2796844" cy="455614"/>
          </a:xfrm>
          <a:prstGeom prst="rect">
            <a:avLst/>
          </a:prstGeom>
          <a:ln/>
        </p:spPr>
        <p:txBody>
          <a:bodyPr lIns="121008" tIns="60540" rIns="121008" bIns="60540"/>
          <a:lstStyle>
            <a:lvl1pPr>
              <a:defRPr/>
            </a:lvl1pPr>
          </a:lstStyle>
          <a:p>
            <a:pPr>
              <a:defRPr/>
            </a:pPr>
            <a:r>
              <a:rPr lang="de-DE" altLang="zh-CN"/>
              <a:t>Page </a:t>
            </a:r>
            <a:fld id="{B4EF96B2-BE33-496F-AAE9-6BFF2866735F}" type="slidenum">
              <a:rPr lang="de-DE" altLang="zh-CN"/>
              <a:pPr>
                <a:defRPr/>
              </a:pPr>
              <a:t>‹#›</a:t>
            </a:fld>
            <a:endParaRPr lang="en-GB" altLang="zh-CN"/>
          </a:p>
        </p:txBody>
      </p:sp>
    </p:spTree>
    <p:extLst>
      <p:ext uri="{BB962C8B-B14F-4D97-AF65-F5344CB8AC3E}">
        <p14:creationId xmlns:p14="http://schemas.microsoft.com/office/powerpoint/2010/main" val="1877724106"/>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7950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73050" y="155769"/>
            <a:ext cx="10975975" cy="1143000"/>
          </a:xfrm>
          <a:prstGeom prst="rect">
            <a:avLst/>
          </a:prstGeom>
        </p:spPr>
        <p:txBody>
          <a:bodyPr lIns="90719" tIns="45330" rIns="90719" bIns="45330"/>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82652" y="1600205"/>
            <a:ext cx="10975975" cy="4524374"/>
          </a:xfrm>
          <a:prstGeom prst="rect">
            <a:avLst/>
          </a:prstGeom>
        </p:spPr>
        <p:txBody>
          <a:bodyPr lIns="90719" tIns="45330" rIns="90719" bIns="4533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862179732"/>
      </p:ext>
    </p:extLst>
  </p:cSld>
  <p:clrMapOvr>
    <a:masterClrMapping/>
  </p:clrMapOvr>
  <p:transition advTm="800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20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796" y="369035"/>
            <a:ext cx="10179584" cy="745784"/>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矩形 4"/>
          <p:cNvSpPr/>
          <p:nvPr userDrawn="1"/>
        </p:nvSpPr>
        <p:spPr bwMode="auto">
          <a:xfrm>
            <a:off x="0" y="0"/>
            <a:ext cx="266700" cy="925513"/>
          </a:xfrm>
          <a:prstGeom prst="rect">
            <a:avLst/>
          </a:prstGeom>
          <a:solidFill>
            <a:schemeClr val="bg1">
              <a:lumMod val="75000"/>
              <a:alpha val="70000"/>
            </a:schemeClr>
          </a:solidFill>
          <a:ln w="9525" cap="flat" cmpd="sng" algn="ctr">
            <a:noFill/>
            <a:prstDash val="solid"/>
            <a:round/>
            <a:headEnd type="none" w="med" len="med"/>
            <a:tailEnd type="none" w="med" len="med"/>
          </a:ln>
          <a:effectLst/>
        </p:spPr>
        <p:txBody>
          <a:bodyPr lIns="112599" tIns="56299" rIns="112599" bIns="56299"/>
          <a:lstStyle/>
          <a:p>
            <a:pPr defTabSz="1125628" fontAlgn="base">
              <a:lnSpc>
                <a:spcPct val="110000"/>
              </a:lnSpc>
              <a:spcBef>
                <a:spcPct val="0"/>
              </a:spcBef>
              <a:spcAft>
                <a:spcPct val="0"/>
              </a:spcAft>
              <a:buClr>
                <a:prstClr val="white"/>
              </a:buClr>
              <a:buFont typeface="Wingdings" pitchFamily="2" charset="2"/>
              <a:buChar char="•"/>
              <a:defRPr/>
            </a:pPr>
            <a:endParaRPr lang="zh-CN" altLang="en-US" sz="2800" dirty="0">
              <a:solidFill>
                <a:prstClr val="white"/>
              </a:solidFill>
              <a:latin typeface="FrutigerNext LT Regular" pitchFamily="34" charset="0"/>
              <a:ea typeface="华文细黑" pitchFamily="2" charset="-122"/>
            </a:endParaRPr>
          </a:p>
        </p:txBody>
      </p:sp>
      <p:sp>
        <p:nvSpPr>
          <p:cNvPr id="5" name="标题 1"/>
          <p:cNvSpPr>
            <a:spLocks noGrp="1"/>
          </p:cNvSpPr>
          <p:nvPr>
            <p:ph type="title"/>
          </p:nvPr>
        </p:nvSpPr>
        <p:spPr>
          <a:xfrm>
            <a:off x="809625" y="158525"/>
            <a:ext cx="7751051" cy="639762"/>
          </a:xfrm>
          <a:prstGeom prst="rect">
            <a:avLst/>
          </a:prstGeom>
        </p:spPr>
        <p:txBody>
          <a:bodyPr/>
          <a:lstStyle>
            <a:lvl1pPr algn="l">
              <a:defRPr sz="4000" b="1">
                <a:solidFill>
                  <a:schemeClr val="bg1"/>
                </a:solidFill>
                <a:latin typeface="+mj-ea"/>
                <a:ea typeface="+mj-ea"/>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13" name="标题 1"/>
          <p:cNvSpPr>
            <a:spLocks noGrp="1"/>
          </p:cNvSpPr>
          <p:nvPr>
            <p:ph type="ctrTitle" hasCustomPrompt="1"/>
          </p:nvPr>
        </p:nvSpPr>
        <p:spPr>
          <a:xfrm>
            <a:off x="558516" y="1948236"/>
            <a:ext cx="10467888" cy="1200000"/>
          </a:xfrm>
          <a:prstGeom prst="rect">
            <a:avLst/>
          </a:prstGeom>
        </p:spPr>
        <p:txBody>
          <a:bodyPr>
            <a:noAutofit/>
          </a:bodyPr>
          <a:lstStyle>
            <a:lvl1pPr algn="l">
              <a:defRPr sz="4267" b="1" baseline="0">
                <a:solidFill>
                  <a:schemeClr val="tx1">
                    <a:lumMod val="95000"/>
                    <a:lumOff val="5000"/>
                  </a:schemeClr>
                </a:solidFill>
                <a:latin typeface="+mn-lt"/>
                <a:ea typeface="黑体" pitchFamily="49" charset="-122"/>
                <a:cs typeface="Arial" pitchFamily="34" charset="0"/>
              </a:defRPr>
            </a:lvl1pPr>
          </a:lstStyle>
          <a:p>
            <a:r>
              <a:rPr lang="zh-CN" altLang="en-US" dirty="0" smtClean="0">
                <a:latin typeface="微软雅黑" panose="020B0503020204020204" pitchFamily="34" charset="-122"/>
                <a:ea typeface="微软雅黑" panose="020B0503020204020204" pitchFamily="34" charset="-122"/>
              </a:rPr>
              <a:t>标题文本 黑体 加粗 </a:t>
            </a:r>
            <a:r>
              <a:rPr lang="en-US" altLang="zh-CN" dirty="0" smtClean="0"/>
              <a:t>32</a:t>
            </a:r>
            <a:r>
              <a:rPr lang="zh-CN" altLang="en-US" dirty="0" smtClean="0">
                <a:latin typeface="微软雅黑" panose="020B0503020204020204" pitchFamily="34" charset="-122"/>
                <a:ea typeface="微软雅黑" panose="020B0503020204020204" pitchFamily="34" charset="-122"/>
              </a:rPr>
              <a:t>号</a:t>
            </a:r>
            <a:r>
              <a:rPr lang="en-US" altLang="zh-CN" dirty="0" smtClean="0"/>
              <a:t>	</a:t>
            </a:r>
            <a:br>
              <a:rPr lang="en-US" altLang="zh-CN" dirty="0" smtClean="0"/>
            </a:br>
            <a:r>
              <a:rPr lang="en-US" altLang="zh-CN" dirty="0" smtClean="0">
                <a:latin typeface="Arial" panose="020B0604020202020204" pitchFamily="34" charset="0"/>
              </a:rPr>
              <a:t>Headline in Arial bold 32 point</a:t>
            </a:r>
            <a:endParaRPr lang="en-US" altLang="zh-CN" dirty="0" smtClean="0"/>
          </a:p>
        </p:txBody>
      </p:sp>
      <p:sp>
        <p:nvSpPr>
          <p:cNvPr id="14" name="副标题 2"/>
          <p:cNvSpPr>
            <a:spLocks noGrp="1"/>
          </p:cNvSpPr>
          <p:nvPr>
            <p:ph type="subTitle" idx="1" hasCustomPrompt="1"/>
          </p:nvPr>
        </p:nvSpPr>
        <p:spPr>
          <a:xfrm>
            <a:off x="558516" y="3551079"/>
            <a:ext cx="4129534" cy="1021417"/>
          </a:xfrm>
          <a:prstGeom prst="rect">
            <a:avLst/>
          </a:prstGeom>
        </p:spPr>
        <p:txBody>
          <a:bodyPr>
            <a:noAutofit/>
          </a:bodyPr>
          <a:lstStyle>
            <a:lvl1pPr marL="0" indent="0" algn="l">
              <a:buNone/>
              <a:defRPr sz="2133">
                <a:solidFill>
                  <a:schemeClr val="tx1"/>
                </a:solidFill>
                <a:latin typeface="+mn-lt"/>
                <a:ea typeface="黑体" pitchFamily="49" charset="-122"/>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dirty="0" smtClean="0"/>
              <a:t>部门名称 </a:t>
            </a:r>
            <a:r>
              <a:rPr lang="en-US" altLang="zh-CN" dirty="0" smtClean="0"/>
              <a:t>Department name</a:t>
            </a:r>
            <a:endParaRPr lang="zh-CN" altLang="en-US" dirty="0"/>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528" y="679130"/>
            <a:ext cx="2778209" cy="652604"/>
          </a:xfrm>
          <a:prstGeom prst="rect">
            <a:avLst/>
          </a:prstGeom>
        </p:spPr>
      </p:pic>
    </p:spTree>
    <p:extLst>
      <p:ext uri="{BB962C8B-B14F-4D97-AF65-F5344CB8AC3E}">
        <p14:creationId xmlns:p14="http://schemas.microsoft.com/office/powerpoint/2010/main" val="1706760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49" y="6296445"/>
            <a:ext cx="1445002" cy="339433"/>
          </a:xfrm>
          <a:prstGeom prst="rect">
            <a:avLst/>
          </a:prstGeom>
        </p:spPr>
      </p:pic>
    </p:spTree>
    <p:extLst>
      <p:ext uri="{BB962C8B-B14F-4D97-AF65-F5344CB8AC3E}">
        <p14:creationId xmlns:p14="http://schemas.microsoft.com/office/powerpoint/2010/main" val="1640857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67784" b="9431"/>
          <a:stretch/>
        </p:blipFill>
        <p:spPr>
          <a:xfrm>
            <a:off x="0" y="5295899"/>
            <a:ext cx="12195175" cy="1562101"/>
          </a:xfrm>
          <a:prstGeom prst="rect">
            <a:avLst/>
          </a:prstGeom>
        </p:spPr>
      </p:pic>
      <p:cxnSp>
        <p:nvCxnSpPr>
          <p:cNvPr id="10" name="Straight Connector 7"/>
          <p:cNvCxnSpPr/>
          <p:nvPr userDrawn="1"/>
        </p:nvCxnSpPr>
        <p:spPr>
          <a:xfrm flipV="1">
            <a:off x="425755" y="6352675"/>
            <a:ext cx="0" cy="505325"/>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userDrawn="1"/>
        </p:nvCxnSpPr>
        <p:spPr>
          <a:xfrm flipV="1">
            <a:off x="1041339" y="6352675"/>
            <a:ext cx="0" cy="505325"/>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3" name="灯片编号占位符 5"/>
          <p:cNvSpPr txBox="1">
            <a:spLocks/>
          </p:cNvSpPr>
          <p:nvPr userDrawn="1"/>
        </p:nvSpPr>
        <p:spPr>
          <a:xfrm>
            <a:off x="450533" y="6328843"/>
            <a:ext cx="372438" cy="274637"/>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2563A90-55EF-4D2C-B954-EDF55F24A661}" type="slidenum">
              <a:rPr lang="zh-CN" altLang="en-US" sz="1200" smtClean="0">
                <a:solidFill>
                  <a:schemeClr val="tx1">
                    <a:lumMod val="65000"/>
                    <a:lumOff val="35000"/>
                  </a:schemeClr>
                </a:solidFill>
              </a:rPr>
              <a:pPr algn="l"/>
              <a:t>‹#›</a:t>
            </a:fld>
            <a:endParaRPr lang="zh-CN" altLang="en-US" sz="1200" dirty="0">
              <a:solidFill>
                <a:schemeClr val="tx1">
                  <a:lumMod val="65000"/>
                  <a:lumOff val="35000"/>
                </a:schemeClr>
              </a:solidFill>
            </a:endParaRPr>
          </a:p>
        </p:txBody>
      </p:sp>
      <p:sp>
        <p:nvSpPr>
          <p:cNvPr id="17" name="标题 1"/>
          <p:cNvSpPr>
            <a:spLocks noGrp="1"/>
          </p:cNvSpPr>
          <p:nvPr>
            <p:ph type="ctrTitle" hasCustomPrompt="1"/>
          </p:nvPr>
        </p:nvSpPr>
        <p:spPr>
          <a:xfrm>
            <a:off x="430896" y="165100"/>
            <a:ext cx="11333383" cy="1056000"/>
          </a:xfrm>
          <a:prstGeom prst="rect">
            <a:avLst/>
          </a:prstGeom>
        </p:spPr>
        <p:txBody>
          <a:bodyPr>
            <a:noAutofit/>
          </a:bodyPr>
          <a:lstStyle>
            <a:lvl1pPr marL="0" marR="0" indent="0" algn="l" defTabSz="1219170" rtl="0" eaLnBrk="1" fontAlgn="auto" latinLnBrk="0" hangingPunct="1">
              <a:lnSpc>
                <a:spcPct val="100000"/>
              </a:lnSpc>
              <a:spcBef>
                <a:spcPct val="0"/>
              </a:spcBef>
              <a:spcAft>
                <a:spcPts val="0"/>
              </a:spcAft>
              <a:buClrTx/>
              <a:buSzTx/>
              <a:buFontTx/>
              <a:buNone/>
              <a:tabLst/>
              <a:defRPr sz="3200" b="1">
                <a:solidFill>
                  <a:srgbClr val="353E47"/>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smtClean="0"/>
              <a:t>标题文本 微软雅黑 加粗 </a:t>
            </a:r>
            <a:r>
              <a:rPr lang="en-US" altLang="zh-CN" dirty="0" smtClean="0"/>
              <a:t>24</a:t>
            </a:r>
            <a:r>
              <a:rPr lang="zh-CN" altLang="en-US" dirty="0" smtClean="0"/>
              <a:t>号</a:t>
            </a:r>
            <a:br>
              <a:rPr lang="zh-CN" altLang="en-US" dirty="0" smtClean="0"/>
            </a:br>
            <a:r>
              <a:rPr lang="en-US" altLang="zh-CN" dirty="0" smtClean="0"/>
              <a:t>Headline in Arial bold 24 point</a:t>
            </a:r>
          </a:p>
        </p:txBody>
      </p:sp>
      <p:sp>
        <p:nvSpPr>
          <p:cNvPr id="18" name="副标题 2"/>
          <p:cNvSpPr>
            <a:spLocks noGrp="1"/>
          </p:cNvSpPr>
          <p:nvPr>
            <p:ph type="subTitle" idx="1" hasCustomPrompt="1"/>
          </p:nvPr>
        </p:nvSpPr>
        <p:spPr>
          <a:xfrm>
            <a:off x="430896" y="1500854"/>
            <a:ext cx="11345554" cy="4658647"/>
          </a:xfrm>
          <a:prstGeom prst="rect">
            <a:avLst/>
          </a:prstGeom>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2133" baseline="0">
                <a:solidFill>
                  <a:srgbClr val="353E47"/>
                </a:solidFill>
                <a:latin typeface="微软雅黑" panose="020B0503020204020204" pitchFamily="34" charset="-122"/>
                <a:ea typeface="微软雅黑" panose="020B0503020204020204" pitchFamily="34" charset="-122"/>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dirty="0" smtClean="0"/>
              <a:t>内容文本 微软雅黑 </a:t>
            </a:r>
            <a:r>
              <a:rPr lang="en-US" altLang="zh-CN" dirty="0" smtClean="0"/>
              <a:t>12-20</a:t>
            </a:r>
            <a:r>
              <a:rPr lang="zh-CN" altLang="en-US" dirty="0" smtClean="0"/>
              <a:t>号  </a:t>
            </a:r>
            <a:r>
              <a:rPr lang="en-US" altLang="zh-CN" dirty="0" smtClean="0"/>
              <a:t>Copy text in Arial bold 12-20 point </a:t>
            </a:r>
          </a:p>
        </p:txBody>
      </p:sp>
      <p:sp>
        <p:nvSpPr>
          <p:cNvPr id="2" name="文本框 1"/>
          <p:cNvSpPr txBox="1"/>
          <p:nvPr userDrawn="1"/>
        </p:nvSpPr>
        <p:spPr>
          <a:xfrm>
            <a:off x="1092740" y="6312274"/>
            <a:ext cx="3209597" cy="297454"/>
          </a:xfrm>
          <a:prstGeom prst="rect">
            <a:avLst/>
          </a:prstGeom>
          <a:noFill/>
        </p:spPr>
        <p:txBody>
          <a:bodyPr wrap="non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altLang="zh-CN" sz="1333" b="1" dirty="0" smtClean="0">
                <a:solidFill>
                  <a:srgbClr val="353E47"/>
                </a:solidFill>
                <a:latin typeface="Arial" panose="020B0604020202020204" pitchFamily="34" charset="0"/>
                <a:cs typeface="Arial" panose="020B0604020202020204" pitchFamily="34" charset="0"/>
              </a:rPr>
              <a:t>Make IT Simple, Make Business Agile</a:t>
            </a:r>
            <a:endParaRPr lang="en-GB" altLang="zh-CN" sz="1333" b="1" dirty="0" smtClean="0">
              <a:solidFill>
                <a:srgbClr val="353E47"/>
              </a:solidFill>
              <a:latin typeface="Arial" panose="020B0604020202020204" pitchFamily="34" charset="0"/>
              <a:cs typeface="Arial" panose="020B0604020202020204" pitchFamily="34" charset="0"/>
            </a:endParaRPr>
          </a:p>
        </p:txBody>
      </p:sp>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49" y="6296445"/>
            <a:ext cx="1445002" cy="339433"/>
          </a:xfrm>
          <a:prstGeom prst="rect">
            <a:avLst/>
          </a:prstGeom>
        </p:spPr>
      </p:pic>
    </p:spTree>
    <p:extLst>
      <p:ext uri="{BB962C8B-B14F-4D97-AF65-F5344CB8AC3E}">
        <p14:creationId xmlns:p14="http://schemas.microsoft.com/office/powerpoint/2010/main" val="4090371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1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02" y="4916"/>
            <a:ext cx="12204778" cy="6848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6"/>
          <p:cNvSpPr txBox="1"/>
          <p:nvPr userDrawn="1"/>
        </p:nvSpPr>
        <p:spPr>
          <a:xfrm>
            <a:off x="3404486" y="3717032"/>
            <a:ext cx="5489117" cy="1097288"/>
          </a:xfrm>
          <a:prstGeom prst="rect">
            <a:avLst/>
          </a:prstGeom>
          <a:noFill/>
        </p:spPr>
        <p:txBody>
          <a:bodyPr wrap="square">
            <a:spAutoFit/>
          </a:bodyPr>
          <a:lstStyle/>
          <a:p>
            <a:pPr algn="just">
              <a:defRPr/>
            </a:pPr>
            <a:r>
              <a:rPr lang="en-US" altLang="zh-CN" sz="933" b="1" dirty="0" smtClean="0">
                <a:solidFill>
                  <a:schemeClr val="tx1">
                    <a:lumMod val="65000"/>
                    <a:lumOff val="35000"/>
                  </a:schemeClr>
                </a:solidFill>
              </a:rPr>
              <a:t>Copyright©2015 </a:t>
            </a:r>
            <a:r>
              <a:rPr lang="en-US" altLang="zh-CN" sz="933" b="1" dirty="0">
                <a:solidFill>
                  <a:schemeClr val="tx1">
                    <a:lumMod val="65000"/>
                    <a:lumOff val="35000"/>
                  </a:schemeClr>
                </a:solidFill>
              </a:rPr>
              <a:t>Huawei Technologies Co., Ltd. All Rights Reserved.</a:t>
            </a:r>
            <a:endParaRPr lang="zh-CN" altLang="zh-CN" sz="933" dirty="0">
              <a:solidFill>
                <a:schemeClr val="tx1">
                  <a:lumMod val="65000"/>
                  <a:lumOff val="35000"/>
                </a:schemeClr>
              </a:solidFill>
            </a:endParaRPr>
          </a:p>
          <a:p>
            <a:pPr algn="just">
              <a:defRPr/>
            </a:pPr>
            <a:r>
              <a:rPr lang="en-US" altLang="zh-CN" sz="933" dirty="0">
                <a:solidFill>
                  <a:schemeClr val="tx1">
                    <a:lumMod val="65000"/>
                    <a:lumOff val="3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33" dirty="0">
              <a:solidFill>
                <a:schemeClr val="tx1">
                  <a:lumMod val="65000"/>
                  <a:lumOff val="35000"/>
                </a:schemeClr>
              </a:solidFill>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49" y="6296445"/>
            <a:ext cx="1445002" cy="339433"/>
          </a:xfrm>
          <a:prstGeom prst="rect">
            <a:avLst/>
          </a:prstGeom>
        </p:spPr>
      </p:pic>
    </p:spTree>
    <p:extLst>
      <p:ext uri="{BB962C8B-B14F-4D97-AF65-F5344CB8AC3E}">
        <p14:creationId xmlns:p14="http://schemas.microsoft.com/office/powerpoint/2010/main" val="7119072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796" y="325440"/>
            <a:ext cx="10179584" cy="871537"/>
          </a:xfrm>
          <a:prstGeom prst="rect">
            <a:avLst/>
          </a:prstGeom>
        </p:spPr>
        <p:txBody>
          <a:bodyPr/>
          <a:lstStyle>
            <a:lvl1pPr>
              <a:defRPr>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007796" y="1628777"/>
            <a:ext cx="10179584" cy="4194175"/>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5"/>
          <p:cNvSpPr>
            <a:spLocks noChangeArrowheads="1"/>
          </p:cNvSpPr>
          <p:nvPr userDrawn="1"/>
        </p:nvSpPr>
        <p:spPr bwMode="auto">
          <a:xfrm>
            <a:off x="8490586" y="6538144"/>
            <a:ext cx="398929"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219170" eaLnBrk="0" fontAlgn="base" hangingPunct="0">
              <a:lnSpc>
                <a:spcPct val="85000"/>
              </a:lnSpc>
              <a:spcBef>
                <a:spcPct val="0"/>
              </a:spcBef>
              <a:spcAft>
                <a:spcPct val="0"/>
              </a:spcAft>
            </a:pPr>
            <a:r>
              <a:rPr lang="de-DE" altLang="zh-CN" sz="1600" dirty="0" smtClean="0">
                <a:solidFill>
                  <a:srgbClr val="FFFFFF">
                    <a:lumMod val="65000"/>
                  </a:srgbClr>
                </a:solidFill>
                <a:latin typeface="FrutigerNext LT Bold" pitchFamily="34" charset="0"/>
                <a:ea typeface="MS PGothic" pitchFamily="34" charset="-128"/>
              </a:rPr>
              <a:t> </a:t>
            </a:r>
            <a:fld id="{A4C34F22-587E-473D-9099-376F4F013A30}" type="slidenum">
              <a:rPr lang="de-DE" altLang="zh-CN" sz="1600">
                <a:solidFill>
                  <a:srgbClr val="FFFFFF">
                    <a:lumMod val="65000"/>
                  </a:srgbClr>
                </a:solidFill>
                <a:latin typeface="FrutigerNext LT Light" pitchFamily="34" charset="0"/>
                <a:ea typeface="MS PGothic" pitchFamily="34" charset="-128"/>
              </a:rPr>
              <a:pPr defTabSz="1219170" eaLnBrk="0" fontAlgn="base" hangingPunct="0">
                <a:lnSpc>
                  <a:spcPct val="85000"/>
                </a:lnSpc>
                <a:spcBef>
                  <a:spcPct val="0"/>
                </a:spcBef>
                <a:spcAft>
                  <a:spcPct val="0"/>
                </a:spcAft>
              </a:pPr>
              <a:t>‹#›</a:t>
            </a:fld>
            <a:endParaRPr lang="en-GB" altLang="zh-CN" sz="1600" dirty="0">
              <a:solidFill>
                <a:srgbClr val="FFFFFF">
                  <a:lumMod val="65000"/>
                </a:srgbClr>
              </a:solidFill>
              <a:latin typeface="FrutigerNext LT Light" pitchFamily="34" charset="0"/>
              <a:ea typeface="MS PGothic" pitchFamily="34" charset="-128"/>
            </a:endParaRPr>
          </a:p>
        </p:txBody>
      </p:sp>
    </p:spTree>
    <p:extLst>
      <p:ext uri="{BB962C8B-B14F-4D97-AF65-F5344CB8AC3E}">
        <p14:creationId xmlns:p14="http://schemas.microsoft.com/office/powerpoint/2010/main" val="37427452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796" y="369035"/>
            <a:ext cx="10179584" cy="745784"/>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29673439"/>
      </p:ext>
    </p:extLst>
  </p:cSld>
  <p:clrMapOvr>
    <a:masterClrMapping/>
  </p:clrMapOvr>
  <p:transition advClick="0" advTm="800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4.png"/><Relationship Id="rId5" Type="http://schemas.openxmlformats.org/officeDocument/2006/relationships/slideLayout" Target="../slideLayouts/slideLayout16.xml"/><Relationship Id="rId10" Type="http://schemas.openxmlformats.org/officeDocument/2006/relationships/image" Target="../media/image13.png"/><Relationship Id="rId4" Type="http://schemas.openxmlformats.org/officeDocument/2006/relationships/slideLayout" Target="../slideLayouts/slideLayout15.xml"/><Relationship Id="rId9" Type="http://schemas.openxmlformats.org/officeDocument/2006/relationships/image" Target="../media/image1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91039"/>
      </p:ext>
    </p:extLst>
  </p:cSld>
  <p:clrMap bg1="lt1" tx1="dk1" bg2="lt2" tx2="dk2" accent1="accent1" accent2="accent2" accent3="accent3" accent4="accent4" accent5="accent5" accent6="accent6" hlink="hlink" folHlink="folHlink"/>
  <p:sldLayoutIdLst>
    <p:sldLayoutId id="2147483675" r:id="rId1"/>
    <p:sldLayoutId id="2147483716" r:id="rId2"/>
    <p:sldLayoutId id="2147483717" r:id="rId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9587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 name="Rectangle 1"/>
          <p:cNvSpPr>
            <a:spLocks/>
          </p:cNvSpPr>
          <p:nvPr userDrawn="1"/>
        </p:nvSpPr>
        <p:spPr bwMode="auto">
          <a:xfrm flipH="1">
            <a:off x="0" y="1"/>
            <a:ext cx="12195175" cy="6857999"/>
          </a:xfrm>
          <a:prstGeom prst="rect">
            <a:avLst/>
          </a:prstGeom>
          <a:gradFill flip="none" rotWithShape="1">
            <a:gsLst>
              <a:gs pos="0">
                <a:srgbClr val="004274"/>
              </a:gs>
              <a:gs pos="100000">
                <a:srgbClr val="000A1E"/>
              </a:gs>
            </a:gsLst>
            <a:lin ang="10800000" scaled="1"/>
            <a:tileRect/>
          </a:gradFill>
          <a:ln>
            <a:noFill/>
          </a:ln>
        </p:spPr>
        <p:txBody>
          <a:bodyPr lIns="0" tIns="0" rIns="0" bIns="0"/>
          <a:lstStyle/>
          <a:p>
            <a:pPr defTabSz="1219170" fontAlgn="base">
              <a:spcBef>
                <a:spcPct val="0"/>
              </a:spcBef>
              <a:spcAft>
                <a:spcPct val="0"/>
              </a:spcAft>
              <a:buClr>
                <a:srgbClr val="CC9900"/>
              </a:buClr>
              <a:buFont typeface="Wingdings" pitchFamily="2" charset="2"/>
              <a:buChar char="n"/>
            </a:pPr>
            <a:endParaRPr lang="zh-CN" altLang="en-US" sz="2400" b="1">
              <a:solidFill>
                <a:srgbClr val="000000"/>
              </a:solidFill>
              <a:latin typeface="Arial" charset="0"/>
              <a:ea typeface="宋体" pitchFamily="2" charset="-122"/>
            </a:endParaRPr>
          </a:p>
        </p:txBody>
      </p:sp>
      <p:grpSp>
        <p:nvGrpSpPr>
          <p:cNvPr id="153" name="组合 152"/>
          <p:cNvGrpSpPr/>
          <p:nvPr userDrawn="1"/>
        </p:nvGrpSpPr>
        <p:grpSpPr>
          <a:xfrm>
            <a:off x="0" y="6463560"/>
            <a:ext cx="12209736" cy="397053"/>
            <a:chOff x="-2767110" y="4763681"/>
            <a:chExt cx="11916027" cy="387603"/>
          </a:xfrm>
          <a:solidFill>
            <a:schemeClr val="bg1">
              <a:lumMod val="95000"/>
            </a:schemeClr>
          </a:solidFill>
        </p:grpSpPr>
        <p:sp>
          <p:nvSpPr>
            <p:cNvPr id="154" name="任意多边形 153"/>
            <p:cNvSpPr/>
            <p:nvPr userDrawn="1"/>
          </p:nvSpPr>
          <p:spPr bwMode="auto">
            <a:xfrm>
              <a:off x="-2767110" y="4763681"/>
              <a:ext cx="10202801" cy="387603"/>
            </a:xfrm>
            <a:custGeom>
              <a:avLst/>
              <a:gdLst>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30533"/>
                <a:gd name="connsiteX1" fmla="*/ 7467600 w 8001381"/>
                <a:gd name="connsiteY1" fmla="*/ 0 h 430533"/>
                <a:gd name="connsiteX2" fmla="*/ 7391400 w 8001381"/>
                <a:gd name="connsiteY2" fmla="*/ 215900 h 430533"/>
                <a:gd name="connsiteX3" fmla="*/ 7315200 w 8001381"/>
                <a:gd name="connsiteY3" fmla="*/ 419100 h 430533"/>
                <a:gd name="connsiteX4" fmla="*/ 0 w 8001381"/>
                <a:gd name="connsiteY4" fmla="*/ 406400 h 430533"/>
                <a:gd name="connsiteX5" fmla="*/ 0 w 8001381"/>
                <a:gd name="connsiteY5" fmla="*/ 406400 h 430533"/>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1381"/>
                <a:gd name="connsiteY0" fmla="*/ 25400 h 419100"/>
                <a:gd name="connsiteX1" fmla="*/ 7467600 w 8001381"/>
                <a:gd name="connsiteY1" fmla="*/ 0 h 419100"/>
                <a:gd name="connsiteX2" fmla="*/ 7391400 w 8001381"/>
                <a:gd name="connsiteY2" fmla="*/ 215900 h 419100"/>
                <a:gd name="connsiteX3" fmla="*/ 7315200 w 8001381"/>
                <a:gd name="connsiteY3" fmla="*/ 419100 h 419100"/>
                <a:gd name="connsiteX4" fmla="*/ 0 w 8001381"/>
                <a:gd name="connsiteY4" fmla="*/ 406400 h 419100"/>
                <a:gd name="connsiteX5" fmla="*/ 0 w 8001381"/>
                <a:gd name="connsiteY5" fmla="*/ 406400 h 419100"/>
                <a:gd name="connsiteX0" fmla="*/ 0 w 8000535"/>
                <a:gd name="connsiteY0" fmla="*/ 25400 h 419100"/>
                <a:gd name="connsiteX1" fmla="*/ 7467600 w 8000535"/>
                <a:gd name="connsiteY1" fmla="*/ 0 h 419100"/>
                <a:gd name="connsiteX2" fmla="*/ 7391400 w 8000535"/>
                <a:gd name="connsiteY2" fmla="*/ 215900 h 419100"/>
                <a:gd name="connsiteX3" fmla="*/ 7339123 w 8000535"/>
                <a:gd name="connsiteY3" fmla="*/ 419100 h 419100"/>
                <a:gd name="connsiteX4" fmla="*/ 0 w 8000535"/>
                <a:gd name="connsiteY4" fmla="*/ 406400 h 419100"/>
                <a:gd name="connsiteX5" fmla="*/ 0 w 8000535"/>
                <a:gd name="connsiteY5" fmla="*/ 406400 h 419100"/>
                <a:gd name="connsiteX0" fmla="*/ 0 w 8005659"/>
                <a:gd name="connsiteY0" fmla="*/ 25400 h 419100"/>
                <a:gd name="connsiteX1" fmla="*/ 7467600 w 8005659"/>
                <a:gd name="connsiteY1" fmla="*/ 0 h 419100"/>
                <a:gd name="connsiteX2" fmla="*/ 7407349 w 8005659"/>
                <a:gd name="connsiteY2" fmla="*/ 229191 h 419100"/>
                <a:gd name="connsiteX3" fmla="*/ 7339123 w 8005659"/>
                <a:gd name="connsiteY3" fmla="*/ 419100 h 419100"/>
                <a:gd name="connsiteX4" fmla="*/ 0 w 8005659"/>
                <a:gd name="connsiteY4" fmla="*/ 406400 h 419100"/>
                <a:gd name="connsiteX5" fmla="*/ 0 w 8005659"/>
                <a:gd name="connsiteY5" fmla="*/ 406400 h 419100"/>
                <a:gd name="connsiteX0" fmla="*/ 0 w 7467600"/>
                <a:gd name="connsiteY0" fmla="*/ 25400 h 419100"/>
                <a:gd name="connsiteX1" fmla="*/ 7467600 w 7467600"/>
                <a:gd name="connsiteY1" fmla="*/ 0 h 419100"/>
                <a:gd name="connsiteX2" fmla="*/ 7407349 w 7467600"/>
                <a:gd name="connsiteY2" fmla="*/ 229191 h 419100"/>
                <a:gd name="connsiteX3" fmla="*/ 7339123 w 7467600"/>
                <a:gd name="connsiteY3" fmla="*/ 419100 h 419100"/>
                <a:gd name="connsiteX4" fmla="*/ 0 w 7467600"/>
                <a:gd name="connsiteY4" fmla="*/ 406400 h 419100"/>
                <a:gd name="connsiteX5" fmla="*/ 0 w 7467600"/>
                <a:gd name="connsiteY5" fmla="*/ 406400 h 4191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0" fmla="*/ 0 w 7441018"/>
                <a:gd name="connsiteY0" fmla="*/ 0 h 393700"/>
                <a:gd name="connsiteX1" fmla="*/ 7441018 w 7441018"/>
                <a:gd name="connsiteY1" fmla="*/ 1181 h 393700"/>
                <a:gd name="connsiteX2" fmla="*/ 7407349 w 7441018"/>
                <a:gd name="connsiteY2" fmla="*/ 203791 h 393700"/>
                <a:gd name="connsiteX3" fmla="*/ 7339123 w 7441018"/>
                <a:gd name="connsiteY3" fmla="*/ 393700 h 393700"/>
                <a:gd name="connsiteX4" fmla="*/ 0 w 7441018"/>
                <a:gd name="connsiteY4" fmla="*/ 381000 h 393700"/>
                <a:gd name="connsiteX5" fmla="*/ 0 w 7441018"/>
                <a:gd name="connsiteY5" fmla="*/ 381000 h 393700"/>
                <a:gd name="connsiteX6" fmla="*/ 0 w 7441018"/>
                <a:gd name="connsiteY6" fmla="*/ 0 h 393700"/>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0 w 7441018"/>
                <a:gd name="connsiteY5" fmla="*/ 379819 h 392519"/>
                <a:gd name="connsiteX6" fmla="*/ 14748 w 7441018"/>
                <a:gd name="connsiteY6" fmla="*/ 6193 h 392519"/>
                <a:gd name="connsiteX0" fmla="*/ 543943 w 7970213"/>
                <a:gd name="connsiteY0" fmla="*/ 6193 h 392519"/>
                <a:gd name="connsiteX1" fmla="*/ 7970213 w 7970213"/>
                <a:gd name="connsiteY1" fmla="*/ 0 h 392519"/>
                <a:gd name="connsiteX2" fmla="*/ 7936544 w 7970213"/>
                <a:gd name="connsiteY2" fmla="*/ 202610 h 392519"/>
                <a:gd name="connsiteX3" fmla="*/ 7868318 w 7970213"/>
                <a:gd name="connsiteY3" fmla="*/ 392519 h 392519"/>
                <a:gd name="connsiteX4" fmla="*/ 529195 w 7970213"/>
                <a:gd name="connsiteY4" fmla="*/ 379819 h 392519"/>
                <a:gd name="connsiteX5" fmla="*/ 585731 w 7970213"/>
                <a:gd name="connsiteY5" fmla="*/ 330658 h 392519"/>
                <a:gd name="connsiteX6" fmla="*/ 543943 w 7970213"/>
                <a:gd name="connsiteY6" fmla="*/ 6193 h 392519"/>
                <a:gd name="connsiteX0" fmla="*/ 930214 w 8356484"/>
                <a:gd name="connsiteY0" fmla="*/ 6193 h 392519"/>
                <a:gd name="connsiteX1" fmla="*/ 8356484 w 8356484"/>
                <a:gd name="connsiteY1" fmla="*/ 0 h 392519"/>
                <a:gd name="connsiteX2" fmla="*/ 8322815 w 8356484"/>
                <a:gd name="connsiteY2" fmla="*/ 202610 h 392519"/>
                <a:gd name="connsiteX3" fmla="*/ 8254589 w 8356484"/>
                <a:gd name="connsiteY3" fmla="*/ 392519 h 392519"/>
                <a:gd name="connsiteX4" fmla="*/ 915466 w 8356484"/>
                <a:gd name="connsiteY4" fmla="*/ 379819 h 392519"/>
                <a:gd name="connsiteX5" fmla="*/ 930214 w 8356484"/>
                <a:gd name="connsiteY5" fmla="*/ 6193 h 392519"/>
                <a:gd name="connsiteX0" fmla="*/ 553382 w 7979652"/>
                <a:gd name="connsiteY0" fmla="*/ 6193 h 392519"/>
                <a:gd name="connsiteX1" fmla="*/ 7979652 w 7979652"/>
                <a:gd name="connsiteY1" fmla="*/ 0 h 392519"/>
                <a:gd name="connsiteX2" fmla="*/ 7945983 w 7979652"/>
                <a:gd name="connsiteY2" fmla="*/ 202610 h 392519"/>
                <a:gd name="connsiteX3" fmla="*/ 7877757 w 7979652"/>
                <a:gd name="connsiteY3" fmla="*/ 392519 h 392519"/>
                <a:gd name="connsiteX4" fmla="*/ 538634 w 7979652"/>
                <a:gd name="connsiteY4" fmla="*/ 379819 h 392519"/>
                <a:gd name="connsiteX5" fmla="*/ 553382 w 7979652"/>
                <a:gd name="connsiteY5" fmla="*/ 6193 h 392519"/>
                <a:gd name="connsiteX0" fmla="*/ 14748 w 7441018"/>
                <a:gd name="connsiteY0" fmla="*/ 6193 h 392519"/>
                <a:gd name="connsiteX1" fmla="*/ 7441018 w 7441018"/>
                <a:gd name="connsiteY1" fmla="*/ 0 h 392519"/>
                <a:gd name="connsiteX2" fmla="*/ 7407349 w 7441018"/>
                <a:gd name="connsiteY2" fmla="*/ 202610 h 392519"/>
                <a:gd name="connsiteX3" fmla="*/ 7339123 w 7441018"/>
                <a:gd name="connsiteY3" fmla="*/ 392519 h 392519"/>
                <a:gd name="connsiteX4" fmla="*/ 0 w 7441018"/>
                <a:gd name="connsiteY4" fmla="*/ 379819 h 392519"/>
                <a:gd name="connsiteX5" fmla="*/ 14748 w 7441018"/>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92519"/>
                <a:gd name="connsiteX1" fmla="*/ 7431186 w 7431186"/>
                <a:gd name="connsiteY1" fmla="*/ 0 h 392519"/>
                <a:gd name="connsiteX2" fmla="*/ 7397517 w 7431186"/>
                <a:gd name="connsiteY2" fmla="*/ 202610 h 392519"/>
                <a:gd name="connsiteX3" fmla="*/ 7329291 w 7431186"/>
                <a:gd name="connsiteY3" fmla="*/ 392519 h 392519"/>
                <a:gd name="connsiteX4" fmla="*/ 0 w 7431186"/>
                <a:gd name="connsiteY4" fmla="*/ 382277 h 392519"/>
                <a:gd name="connsiteX5" fmla="*/ 4916 w 7431186"/>
                <a:gd name="connsiteY5" fmla="*/ 6193 h 392519"/>
                <a:gd name="connsiteX0" fmla="*/ 4916 w 7431186"/>
                <a:gd name="connsiteY0" fmla="*/ 6193 h 387603"/>
                <a:gd name="connsiteX1" fmla="*/ 7431186 w 7431186"/>
                <a:gd name="connsiteY1" fmla="*/ 0 h 387603"/>
                <a:gd name="connsiteX2" fmla="*/ 7397517 w 7431186"/>
                <a:gd name="connsiteY2" fmla="*/ 202610 h 387603"/>
                <a:gd name="connsiteX3" fmla="*/ 7331749 w 7431186"/>
                <a:gd name="connsiteY3" fmla="*/ 387603 h 387603"/>
                <a:gd name="connsiteX4" fmla="*/ 0 w 7431186"/>
                <a:gd name="connsiteY4" fmla="*/ 382277 h 387603"/>
                <a:gd name="connsiteX5" fmla="*/ 4916 w 7431186"/>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 name="connsiteX0" fmla="*/ 4916 w 7438560"/>
                <a:gd name="connsiteY0" fmla="*/ 6193 h 387603"/>
                <a:gd name="connsiteX1" fmla="*/ 7438560 w 7438560"/>
                <a:gd name="connsiteY1" fmla="*/ 0 h 387603"/>
                <a:gd name="connsiteX2" fmla="*/ 7397517 w 7438560"/>
                <a:gd name="connsiteY2" fmla="*/ 202610 h 387603"/>
                <a:gd name="connsiteX3" fmla="*/ 7331749 w 7438560"/>
                <a:gd name="connsiteY3" fmla="*/ 387603 h 387603"/>
                <a:gd name="connsiteX4" fmla="*/ 0 w 7438560"/>
                <a:gd name="connsiteY4" fmla="*/ 382277 h 387603"/>
                <a:gd name="connsiteX5" fmla="*/ 4916 w 7438560"/>
                <a:gd name="connsiteY5" fmla="*/ 6193 h 3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8560" h="387603">
                  <a:moveTo>
                    <a:pt x="4916" y="6193"/>
                  </a:moveTo>
                  <a:lnTo>
                    <a:pt x="7438560" y="0"/>
                  </a:lnTo>
                  <a:cubicBezTo>
                    <a:pt x="7426442" y="98388"/>
                    <a:pt x="7415319" y="138010"/>
                    <a:pt x="7397517" y="202610"/>
                  </a:cubicBezTo>
                  <a:cubicBezTo>
                    <a:pt x="7379715" y="267210"/>
                    <a:pt x="7364829" y="305347"/>
                    <a:pt x="7331749" y="387603"/>
                  </a:cubicBezTo>
                  <a:lnTo>
                    <a:pt x="0" y="382277"/>
                  </a:lnTo>
                  <a:cubicBezTo>
                    <a:pt x="2458" y="195464"/>
                    <a:pt x="6069" y="130948"/>
                    <a:pt x="4916" y="6193"/>
                  </a:cubicBezTo>
                  <a:close/>
                </a:path>
              </a:pathLst>
            </a:custGeom>
            <a:solidFill>
              <a:srgbClr val="08070C">
                <a:alpha val="41000"/>
              </a:srgbClr>
            </a:solidFill>
            <a:ln>
              <a:noFill/>
            </a:ln>
            <a:effectLst/>
            <a:extLst/>
          </p:spPr>
          <p:txBody>
            <a:bodyPr rtlCol="0" anchor="ctr"/>
            <a:lstStyle/>
            <a:p>
              <a:pPr algn="ct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55" name="任意多边形 154"/>
            <p:cNvSpPr/>
            <p:nvPr userDrawn="1"/>
          </p:nvSpPr>
          <p:spPr bwMode="auto">
            <a:xfrm>
              <a:off x="7371736" y="4766188"/>
              <a:ext cx="1777181" cy="383458"/>
            </a:xfrm>
            <a:custGeom>
              <a:avLst/>
              <a:gdLst>
                <a:gd name="connsiteX0" fmla="*/ 6590 w 1956041"/>
                <a:gd name="connsiteY0" fmla="*/ 426614 h 517563"/>
                <a:gd name="connsiteX1" fmla="*/ 70500 w 1956041"/>
                <a:gd name="connsiteY1" fmla="*/ 205388 h 517563"/>
                <a:gd name="connsiteX2" fmla="*/ 141784 w 1956041"/>
                <a:gd name="connsiteY2" fmla="*/ 40698 h 517563"/>
                <a:gd name="connsiteX3" fmla="*/ 1778855 w 1956041"/>
                <a:gd name="connsiteY3" fmla="*/ 33324 h 517563"/>
                <a:gd name="connsiteX4" fmla="*/ 1781313 w 1956041"/>
                <a:gd name="connsiteY4" fmla="*/ 424156 h 517563"/>
                <a:gd name="connsiteX5" fmla="*/ 621107 w 1956041"/>
                <a:gd name="connsiteY5" fmla="*/ 517563 h 517563"/>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56041"/>
                <a:gd name="connsiteY0" fmla="*/ 426614 h 426614"/>
                <a:gd name="connsiteX1" fmla="*/ 70500 w 1956041"/>
                <a:gd name="connsiteY1" fmla="*/ 205388 h 426614"/>
                <a:gd name="connsiteX2" fmla="*/ 141784 w 1956041"/>
                <a:gd name="connsiteY2" fmla="*/ 40698 h 426614"/>
                <a:gd name="connsiteX3" fmla="*/ 1778855 w 1956041"/>
                <a:gd name="connsiteY3" fmla="*/ 33324 h 426614"/>
                <a:gd name="connsiteX4" fmla="*/ 1781313 w 1956041"/>
                <a:gd name="connsiteY4" fmla="*/ 424156 h 426614"/>
                <a:gd name="connsiteX5" fmla="*/ 6590 w 1956041"/>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900119"/>
                <a:gd name="connsiteY0" fmla="*/ 426614 h 426614"/>
                <a:gd name="connsiteX1" fmla="*/ 70500 w 1900119"/>
                <a:gd name="connsiteY1" fmla="*/ 205388 h 426614"/>
                <a:gd name="connsiteX2" fmla="*/ 141784 w 1900119"/>
                <a:gd name="connsiteY2" fmla="*/ 40698 h 426614"/>
                <a:gd name="connsiteX3" fmla="*/ 1778855 w 1900119"/>
                <a:gd name="connsiteY3" fmla="*/ 33324 h 426614"/>
                <a:gd name="connsiteX4" fmla="*/ 1781313 w 1900119"/>
                <a:gd name="connsiteY4" fmla="*/ 424156 h 426614"/>
                <a:gd name="connsiteX5" fmla="*/ 6590 w 1900119"/>
                <a:gd name="connsiteY5" fmla="*/ 426614 h 426614"/>
                <a:gd name="connsiteX0" fmla="*/ 6590 w 1781313"/>
                <a:gd name="connsiteY0" fmla="*/ 426614 h 426614"/>
                <a:gd name="connsiteX1" fmla="*/ 70500 w 1781313"/>
                <a:gd name="connsiteY1" fmla="*/ 205388 h 426614"/>
                <a:gd name="connsiteX2" fmla="*/ 141784 w 1781313"/>
                <a:gd name="connsiteY2" fmla="*/ 40698 h 426614"/>
                <a:gd name="connsiteX3" fmla="*/ 1778855 w 1781313"/>
                <a:gd name="connsiteY3" fmla="*/ 33324 h 426614"/>
                <a:gd name="connsiteX4" fmla="*/ 1781313 w 1781313"/>
                <a:gd name="connsiteY4" fmla="*/ 424156 h 426614"/>
                <a:gd name="connsiteX5" fmla="*/ 6590 w 1781313"/>
                <a:gd name="connsiteY5" fmla="*/ 426614 h 426614"/>
                <a:gd name="connsiteX0" fmla="*/ 6590 w 1783771"/>
                <a:gd name="connsiteY0" fmla="*/ 426614 h 426614"/>
                <a:gd name="connsiteX1" fmla="*/ 70500 w 1783771"/>
                <a:gd name="connsiteY1" fmla="*/ 205388 h 426614"/>
                <a:gd name="connsiteX2" fmla="*/ 141784 w 1783771"/>
                <a:gd name="connsiteY2" fmla="*/ 40698 h 426614"/>
                <a:gd name="connsiteX3" fmla="*/ 1778855 w 1783771"/>
                <a:gd name="connsiteY3" fmla="*/ 33324 h 426614"/>
                <a:gd name="connsiteX4" fmla="*/ 1783771 w 1783771"/>
                <a:gd name="connsiteY4" fmla="*/ 424156 h 426614"/>
                <a:gd name="connsiteX5" fmla="*/ 6590 w 1783771"/>
                <a:gd name="connsiteY5" fmla="*/ 426614 h 426614"/>
                <a:gd name="connsiteX0" fmla="*/ 6590 w 1783771"/>
                <a:gd name="connsiteY0" fmla="*/ 418151 h 418151"/>
                <a:gd name="connsiteX1" fmla="*/ 70500 w 1783771"/>
                <a:gd name="connsiteY1" fmla="*/ 196925 h 418151"/>
                <a:gd name="connsiteX2" fmla="*/ 141784 w 1783771"/>
                <a:gd name="connsiteY2" fmla="*/ 32235 h 418151"/>
                <a:gd name="connsiteX3" fmla="*/ 1778855 w 1783771"/>
                <a:gd name="connsiteY3" fmla="*/ 37151 h 418151"/>
                <a:gd name="connsiteX4" fmla="*/ 1783771 w 1783771"/>
                <a:gd name="connsiteY4" fmla="*/ 415693 h 418151"/>
                <a:gd name="connsiteX5" fmla="*/ 6590 w 1783771"/>
                <a:gd name="connsiteY5" fmla="*/ 418151 h 418151"/>
                <a:gd name="connsiteX0" fmla="*/ 6590 w 1783771"/>
                <a:gd name="connsiteY0" fmla="*/ 395745 h 395745"/>
                <a:gd name="connsiteX1" fmla="*/ 70500 w 1783771"/>
                <a:gd name="connsiteY1" fmla="*/ 174519 h 395745"/>
                <a:gd name="connsiteX2" fmla="*/ 141784 w 1783771"/>
                <a:gd name="connsiteY2" fmla="*/ 9829 h 395745"/>
                <a:gd name="connsiteX3" fmla="*/ 1778855 w 1783771"/>
                <a:gd name="connsiteY3" fmla="*/ 14745 h 395745"/>
                <a:gd name="connsiteX4" fmla="*/ 1783771 w 1783771"/>
                <a:gd name="connsiteY4" fmla="*/ 393287 h 395745"/>
                <a:gd name="connsiteX5" fmla="*/ 6590 w 1783771"/>
                <a:gd name="connsiteY5" fmla="*/ 395745 h 395745"/>
                <a:gd name="connsiteX0" fmla="*/ 6233 w 1783414"/>
                <a:gd name="connsiteY0" fmla="*/ 420329 h 420329"/>
                <a:gd name="connsiteX1" fmla="*/ 70143 w 1783414"/>
                <a:gd name="connsiteY1" fmla="*/ 199103 h 420329"/>
                <a:gd name="connsiteX2" fmla="*/ 141427 w 1783414"/>
                <a:gd name="connsiteY2" fmla="*/ 34413 h 420329"/>
                <a:gd name="connsiteX3" fmla="*/ 1773582 w 1783414"/>
                <a:gd name="connsiteY3" fmla="*/ 0 h 420329"/>
                <a:gd name="connsiteX4" fmla="*/ 1783414 w 1783414"/>
                <a:gd name="connsiteY4" fmla="*/ 417871 h 420329"/>
                <a:gd name="connsiteX5" fmla="*/ 6233 w 1783414"/>
                <a:gd name="connsiteY5" fmla="*/ 420329 h 420329"/>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6769 w 1783950"/>
                <a:gd name="connsiteY0" fmla="*/ 397851 h 397851"/>
                <a:gd name="connsiteX1" fmla="*/ 70679 w 1783950"/>
                <a:gd name="connsiteY1" fmla="*/ 176625 h 397851"/>
                <a:gd name="connsiteX2" fmla="*/ 141963 w 1783950"/>
                <a:gd name="connsiteY2" fmla="*/ 11935 h 397851"/>
                <a:gd name="connsiteX3" fmla="*/ 1781492 w 1783950"/>
                <a:gd name="connsiteY3" fmla="*/ 9477 h 397851"/>
                <a:gd name="connsiteX4" fmla="*/ 1783950 w 1783950"/>
                <a:gd name="connsiteY4" fmla="*/ 395393 h 397851"/>
                <a:gd name="connsiteX5" fmla="*/ 6769 w 1783950"/>
                <a:gd name="connsiteY5" fmla="*/ 397851 h 397851"/>
                <a:gd name="connsiteX0" fmla="*/ 0 w 1777181"/>
                <a:gd name="connsiteY0" fmla="*/ 397851 h 397851"/>
                <a:gd name="connsiteX1" fmla="*/ 63910 w 1777181"/>
                <a:gd name="connsiteY1" fmla="*/ 176625 h 397851"/>
                <a:gd name="connsiteX2" fmla="*/ 135194 w 1777181"/>
                <a:gd name="connsiteY2" fmla="*/ 11935 h 397851"/>
                <a:gd name="connsiteX3" fmla="*/ 1774723 w 1777181"/>
                <a:gd name="connsiteY3" fmla="*/ 9477 h 397851"/>
                <a:gd name="connsiteX4" fmla="*/ 1777181 w 1777181"/>
                <a:gd name="connsiteY4" fmla="*/ 395393 h 397851"/>
                <a:gd name="connsiteX5" fmla="*/ 0 w 1777181"/>
                <a:gd name="connsiteY5" fmla="*/ 397851 h 397851"/>
                <a:gd name="connsiteX0" fmla="*/ 0 w 1777181"/>
                <a:gd name="connsiteY0" fmla="*/ 388374 h 388374"/>
                <a:gd name="connsiteX1" fmla="*/ 63910 w 1777181"/>
                <a:gd name="connsiteY1" fmla="*/ 167148 h 388374"/>
                <a:gd name="connsiteX2" fmla="*/ 135194 w 1777181"/>
                <a:gd name="connsiteY2" fmla="*/ 2458 h 388374"/>
                <a:gd name="connsiteX3" fmla="*/ 1774723 w 1777181"/>
                <a:gd name="connsiteY3" fmla="*/ 0 h 388374"/>
                <a:gd name="connsiteX4" fmla="*/ 1777181 w 1777181"/>
                <a:gd name="connsiteY4" fmla="*/ 385916 h 388374"/>
                <a:gd name="connsiteX5" fmla="*/ 0 w 1777181"/>
                <a:gd name="connsiteY5" fmla="*/ 388374 h 388374"/>
                <a:gd name="connsiteX0" fmla="*/ 0 w 1777181"/>
                <a:gd name="connsiteY0" fmla="*/ 385916 h 385916"/>
                <a:gd name="connsiteX1" fmla="*/ 63910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7128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8994 w 1777181"/>
                <a:gd name="connsiteY1" fmla="*/ 164690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5916 h 385916"/>
                <a:gd name="connsiteX1" fmla="*/ 56536 w 1777181"/>
                <a:gd name="connsiteY1" fmla="*/ 167148 h 385916"/>
                <a:gd name="connsiteX2" fmla="*/ 135194 w 1777181"/>
                <a:gd name="connsiteY2" fmla="*/ 0 h 385916"/>
                <a:gd name="connsiteX3" fmla="*/ 1774723 w 1777181"/>
                <a:gd name="connsiteY3" fmla="*/ 2458 h 385916"/>
                <a:gd name="connsiteX4" fmla="*/ 1777181 w 1777181"/>
                <a:gd name="connsiteY4" fmla="*/ 383458 h 385916"/>
                <a:gd name="connsiteX5" fmla="*/ 0 w 1777181"/>
                <a:gd name="connsiteY5" fmla="*/ 385916 h 385916"/>
                <a:gd name="connsiteX0" fmla="*/ 0 w 1777181"/>
                <a:gd name="connsiteY0" fmla="*/ 383458 h 383458"/>
                <a:gd name="connsiteX1" fmla="*/ 56536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58994 w 1777181"/>
                <a:gd name="connsiteY1" fmla="*/ 162232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 name="connsiteX0" fmla="*/ 0 w 1777181"/>
                <a:gd name="connsiteY0" fmla="*/ 383458 h 383458"/>
                <a:gd name="connsiteX1" fmla="*/ 61452 w 1777181"/>
                <a:gd name="connsiteY1" fmla="*/ 164690 h 383458"/>
                <a:gd name="connsiteX2" fmla="*/ 135194 w 1777181"/>
                <a:gd name="connsiteY2" fmla="*/ 2458 h 383458"/>
                <a:gd name="connsiteX3" fmla="*/ 1774723 w 1777181"/>
                <a:gd name="connsiteY3" fmla="*/ 0 h 383458"/>
                <a:gd name="connsiteX4" fmla="*/ 1777181 w 1777181"/>
                <a:gd name="connsiteY4" fmla="*/ 381000 h 383458"/>
                <a:gd name="connsiteX5" fmla="*/ 0 w 1777181"/>
                <a:gd name="connsiteY5" fmla="*/ 383458 h 38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181" h="383458">
                  <a:moveTo>
                    <a:pt x="0" y="383458"/>
                  </a:moveTo>
                  <a:cubicBezTo>
                    <a:pt x="23147" y="292714"/>
                    <a:pt x="38920" y="228190"/>
                    <a:pt x="61452" y="164690"/>
                  </a:cubicBezTo>
                  <a:cubicBezTo>
                    <a:pt x="83984" y="101190"/>
                    <a:pt x="110613" y="49980"/>
                    <a:pt x="135194" y="2458"/>
                  </a:cubicBezTo>
                  <a:lnTo>
                    <a:pt x="1774723" y="0"/>
                  </a:lnTo>
                  <a:cubicBezTo>
                    <a:pt x="1777591" y="174522"/>
                    <a:pt x="1773494" y="216720"/>
                    <a:pt x="1777181" y="381000"/>
                  </a:cubicBezTo>
                  <a:lnTo>
                    <a:pt x="0" y="383458"/>
                  </a:lnTo>
                  <a:close/>
                </a:path>
              </a:pathLst>
            </a:custGeom>
            <a:solidFill>
              <a:srgbClr val="08070C">
                <a:alpha val="41000"/>
              </a:srgbClr>
            </a:solidFill>
            <a:ln>
              <a:noFill/>
            </a:ln>
            <a:effectLst/>
            <a:extLst/>
          </p:spPr>
          <p:txBody>
            <a:bodyPr rtlCol="0" anchor="ctr"/>
            <a:lstStyle/>
            <a:p>
              <a:pPr algn="ctr" defTabSz="1219170" fontAlgn="base">
                <a:spcBef>
                  <a:spcPct val="0"/>
                </a:spcBef>
                <a:spcAft>
                  <a:spcPct val="0"/>
                </a:spcAft>
              </a:pPr>
              <a:endParaRPr lang="zh-CN" altLang="en-US" sz="2400">
                <a:solidFill>
                  <a:srgbClr val="000000"/>
                </a:solidFill>
                <a:latin typeface="Calibri" charset="0"/>
                <a:ea typeface="宋体" charset="-122"/>
              </a:endParaRPr>
            </a:p>
          </p:txBody>
        </p:sp>
      </p:grpSp>
      <p:sp>
        <p:nvSpPr>
          <p:cNvPr id="156" name="副标题 2"/>
          <p:cNvSpPr txBox="1">
            <a:spLocks/>
          </p:cNvSpPr>
          <p:nvPr userDrawn="1"/>
        </p:nvSpPr>
        <p:spPr bwMode="auto">
          <a:xfrm>
            <a:off x="3648507" y="6484409"/>
            <a:ext cx="4867483" cy="391583"/>
          </a:xfrm>
          <a:prstGeom prst="rect">
            <a:avLst/>
          </a:prstGeom>
        </p:spPr>
        <p:txBody>
          <a:bodyPr/>
          <a:lst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defRPr>
            </a:lvl9pPr>
          </a:lstStyle>
          <a:p>
            <a:pPr marL="0" indent="0" algn="ctr" defTabSz="1219170">
              <a:buFontTx/>
              <a:buNone/>
              <a:defRPr/>
            </a:pPr>
            <a:r>
              <a:rPr lang="en-US" altLang="zh-CN" sz="1600" b="0" dirty="0" smtClean="0">
                <a:solidFill>
                  <a:srgbClr val="4790BD"/>
                </a:solidFill>
              </a:rPr>
              <a:t>Huawei Confidential</a:t>
            </a:r>
          </a:p>
        </p:txBody>
      </p:sp>
      <p:pic>
        <p:nvPicPr>
          <p:cNvPr id="87"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709068" y="6513704"/>
            <a:ext cx="1180350" cy="29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229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377" y="6420166"/>
            <a:ext cx="270792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15"/>
          <p:cNvSpPr>
            <a:spLocks noChangeArrowheads="1"/>
          </p:cNvSpPr>
          <p:nvPr userDrawn="1"/>
        </p:nvSpPr>
        <p:spPr bwMode="auto">
          <a:xfrm>
            <a:off x="-2604177" y="27851"/>
            <a:ext cx="2460207" cy="604488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32" tIns="53417" rIns="106832" bIns="53417">
            <a:spAutoFit/>
          </a:bodyPr>
          <a:lstStyle/>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英文标题</a:t>
            </a:r>
            <a:r>
              <a:rPr lang="en-US" altLang="zh-CN" sz="1200" dirty="0">
                <a:solidFill>
                  <a:srgbClr val="FFFFFF"/>
                </a:solidFill>
                <a:latin typeface="微软雅黑" pitchFamily="34" charset="-122"/>
                <a:ea typeface="微软雅黑" pitchFamily="34" charset="-122"/>
              </a:rPr>
              <a:t>:</a:t>
            </a:r>
            <a:r>
              <a:rPr lang="en-US" altLang="zh-CN" sz="1200" dirty="0" smtClean="0">
                <a:solidFill>
                  <a:srgbClr val="FFFFFF"/>
                </a:solidFill>
                <a:latin typeface="微软雅黑" pitchFamily="34" charset="-122"/>
                <a:ea typeface="微软雅黑" pitchFamily="34" charset="-122"/>
              </a:rPr>
              <a:t>32-36pt  </a:t>
            </a:r>
            <a:endParaRPr lang="zh-CN" altLang="en-US"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颜色</a:t>
            </a:r>
            <a:r>
              <a:rPr lang="en-US" altLang="zh-CN" sz="1200" dirty="0">
                <a:solidFill>
                  <a:srgbClr val="FFFFFF"/>
                </a:solidFill>
                <a:latin typeface="微软雅黑" pitchFamily="34" charset="-122"/>
                <a:ea typeface="微软雅黑" pitchFamily="34" charset="-122"/>
              </a:rPr>
              <a:t>: </a:t>
            </a:r>
            <a:r>
              <a:rPr lang="en-US" altLang="zh-CN" sz="1200" dirty="0" smtClean="0">
                <a:solidFill>
                  <a:srgbClr val="FFFFFF"/>
                </a:solidFill>
                <a:latin typeface="微软雅黑" pitchFamily="34" charset="-122"/>
                <a:ea typeface="微软雅黑" pitchFamily="34" charset="-122"/>
              </a:rPr>
              <a:t>R255 G255 B255</a:t>
            </a:r>
            <a:endParaRPr lang="en-US" altLang="zh-CN"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内部使用字体 </a:t>
            </a:r>
            <a:r>
              <a:rPr lang="en-US" altLang="zh-CN" sz="1200" dirty="0">
                <a:solidFill>
                  <a:srgbClr val="FFFFFF"/>
                </a:solidFill>
                <a:latin typeface="微软雅黑" pitchFamily="34" charset="-122"/>
                <a:ea typeface="微软雅黑" pitchFamily="34" charset="-122"/>
              </a:rPr>
              <a:t>:</a:t>
            </a:r>
          </a:p>
          <a:p>
            <a:pPr marL="457189" indent="-457189" algn="r" defTabSz="1219170" eaLnBrk="0" fontAlgn="base" hangingPunct="0">
              <a:lnSpc>
                <a:spcPct val="125000"/>
              </a:lnSpc>
              <a:spcBef>
                <a:spcPct val="20000"/>
              </a:spcBef>
              <a:spcAft>
                <a:spcPct val="0"/>
              </a:spcAft>
              <a:buFont typeface="Arial" charset="0"/>
              <a:buNone/>
            </a:pPr>
            <a:r>
              <a:rPr lang="en-US" altLang="zh-CN" sz="1200" dirty="0" err="1">
                <a:solidFill>
                  <a:srgbClr val="FFFFFF"/>
                </a:solidFill>
                <a:latin typeface="微软雅黑" pitchFamily="34" charset="-122"/>
                <a:ea typeface="微软雅黑" pitchFamily="34" charset="-122"/>
              </a:rPr>
              <a:t>FrutigerNext</a:t>
            </a:r>
            <a:r>
              <a:rPr lang="en-US" altLang="zh-CN" sz="1200" dirty="0">
                <a:solidFill>
                  <a:srgbClr val="FFFFFF"/>
                </a:solidFill>
                <a:latin typeface="微软雅黑" pitchFamily="34" charset="-122"/>
                <a:ea typeface="微软雅黑" pitchFamily="34" charset="-122"/>
              </a:rPr>
              <a:t> LT Medium</a:t>
            </a: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外部使用字体 </a:t>
            </a:r>
            <a:r>
              <a:rPr lang="en-US" altLang="zh-CN" sz="1200" dirty="0">
                <a:solidFill>
                  <a:srgbClr val="FFFFFF"/>
                </a:solidFill>
                <a:latin typeface="微软雅黑" pitchFamily="34" charset="-122"/>
                <a:ea typeface="微软雅黑" pitchFamily="34" charset="-122"/>
              </a:rPr>
              <a:t>: Arial</a:t>
            </a:r>
          </a:p>
          <a:p>
            <a:pPr marL="457189" indent="-457189" algn="r" defTabSz="1219170" eaLnBrk="0" fontAlgn="base" hangingPunct="0">
              <a:lnSpc>
                <a:spcPct val="75000"/>
              </a:lnSpc>
              <a:spcBef>
                <a:spcPct val="20000"/>
              </a:spcBef>
              <a:spcAft>
                <a:spcPct val="0"/>
              </a:spcAft>
              <a:buFont typeface="Arial" charset="0"/>
              <a:buNone/>
            </a:pPr>
            <a:endParaRPr lang="en-US" altLang="zh-CN"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中文标题</a:t>
            </a:r>
            <a:r>
              <a:rPr lang="en-US" altLang="zh-CN" sz="1200" dirty="0">
                <a:solidFill>
                  <a:srgbClr val="FFFFFF"/>
                </a:solidFill>
                <a:latin typeface="微软雅黑" pitchFamily="34" charset="-122"/>
                <a:ea typeface="微软雅黑" pitchFamily="34" charset="-122"/>
              </a:rPr>
              <a:t>:</a:t>
            </a:r>
            <a:r>
              <a:rPr lang="en-US" altLang="zh-CN" sz="1200" dirty="0" smtClean="0">
                <a:solidFill>
                  <a:srgbClr val="FFFFFF"/>
                </a:solidFill>
                <a:latin typeface="微软雅黑" pitchFamily="34" charset="-122"/>
                <a:ea typeface="微软雅黑" pitchFamily="34" charset="-122"/>
              </a:rPr>
              <a:t>30-36pt  </a:t>
            </a:r>
            <a:endParaRPr lang="zh-CN" altLang="en-US"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颜色</a:t>
            </a:r>
            <a:r>
              <a:rPr lang="en-US" altLang="zh-CN" sz="1200" dirty="0">
                <a:solidFill>
                  <a:srgbClr val="FFFFFF"/>
                </a:solidFill>
                <a:latin typeface="微软雅黑" pitchFamily="34" charset="-122"/>
                <a:ea typeface="微软雅黑" pitchFamily="34" charset="-122"/>
              </a:rPr>
              <a:t>: </a:t>
            </a:r>
            <a:r>
              <a:rPr lang="en-US" altLang="zh-CN" sz="1200" dirty="0" smtClean="0">
                <a:solidFill>
                  <a:srgbClr val="FFFFFF"/>
                </a:solidFill>
                <a:latin typeface="微软雅黑" pitchFamily="34" charset="-122"/>
                <a:ea typeface="微软雅黑" pitchFamily="34" charset="-122"/>
              </a:rPr>
              <a:t>R64 G64 B64</a:t>
            </a:r>
            <a:endParaRPr lang="en-US" altLang="zh-CN"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字体</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黑体</a:t>
            </a:r>
          </a:p>
          <a:p>
            <a:pPr marL="457189" indent="-457189" algn="r" defTabSz="1219170" eaLnBrk="0" fontAlgn="base" hangingPunct="0">
              <a:lnSpc>
                <a:spcPct val="125000"/>
              </a:lnSpc>
              <a:spcBef>
                <a:spcPct val="20000"/>
              </a:spcBef>
              <a:spcAft>
                <a:spcPct val="0"/>
              </a:spcAft>
              <a:buFont typeface="Arial" charset="0"/>
              <a:buNone/>
            </a:pPr>
            <a:endParaRPr lang="zh-CN" altLang="en-US"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endParaRPr lang="zh-CN" altLang="en-US"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endParaRPr lang="zh-CN" altLang="en-US"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英文正文</a:t>
            </a:r>
            <a:r>
              <a:rPr lang="en-US" altLang="zh-CN" sz="1200" dirty="0">
                <a:solidFill>
                  <a:srgbClr val="FFFFFF"/>
                </a:solidFill>
                <a:latin typeface="微软雅黑" pitchFamily="34" charset="-122"/>
                <a:ea typeface="微软雅黑" pitchFamily="34" charset="-122"/>
              </a:rPr>
              <a:t>:</a:t>
            </a:r>
            <a:r>
              <a:rPr lang="en-US" altLang="zh-CN" sz="1200" dirty="0" smtClean="0">
                <a:solidFill>
                  <a:srgbClr val="FFFFFF"/>
                </a:solidFill>
                <a:latin typeface="微软雅黑" pitchFamily="34" charset="-122"/>
                <a:ea typeface="微软雅黑" pitchFamily="34" charset="-122"/>
              </a:rPr>
              <a:t>28-32pt</a:t>
            </a:r>
            <a:endParaRPr lang="en-US" altLang="zh-CN"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子目录 </a:t>
            </a:r>
            <a:r>
              <a:rPr lang="en-US" altLang="zh-CN" sz="1200" dirty="0">
                <a:solidFill>
                  <a:srgbClr val="FFFFFF"/>
                </a:solidFill>
                <a:latin typeface="微软雅黑" pitchFamily="34" charset="-122"/>
                <a:ea typeface="微软雅黑" pitchFamily="34" charset="-122"/>
              </a:rPr>
              <a:t>(2-5</a:t>
            </a:r>
            <a:r>
              <a:rPr lang="zh-CN" altLang="en-US" sz="1200" dirty="0">
                <a:solidFill>
                  <a:srgbClr val="FFFFFF"/>
                </a:solidFill>
                <a:latin typeface="微软雅黑" pitchFamily="34" charset="-122"/>
                <a:ea typeface="微软雅黑" pitchFamily="34" charset="-122"/>
              </a:rPr>
              <a:t>级</a:t>
            </a:r>
            <a:r>
              <a:rPr lang="en-US" altLang="zh-CN" sz="1200" dirty="0">
                <a:solidFill>
                  <a:srgbClr val="FFFFFF"/>
                </a:solidFill>
                <a:latin typeface="微软雅黑" pitchFamily="34" charset="-122"/>
                <a:ea typeface="微软雅黑" pitchFamily="34" charset="-122"/>
              </a:rPr>
              <a:t>) :18pt  </a:t>
            </a:r>
          </a:p>
          <a:p>
            <a:pPr marL="457189" indent="-457189" algn="r" defTabSz="1219170" eaLnBrk="0" fontAlgn="base" hangingPunct="0">
              <a:lnSpc>
                <a:spcPct val="125000"/>
              </a:lnSpc>
              <a:spcBef>
                <a:spcPct val="20000"/>
              </a:spcBef>
              <a:spcAft>
                <a:spcPct val="0"/>
              </a:spcAft>
              <a:buFont typeface="Arial" charset="0"/>
              <a:buNone/>
            </a:pPr>
            <a:r>
              <a:rPr lang="zh-CN" altLang="en-US" sz="1200" dirty="0" smtClean="0">
                <a:solidFill>
                  <a:srgbClr val="FFFFFF"/>
                </a:solidFill>
                <a:latin typeface="微软雅黑" pitchFamily="34" charset="-122"/>
                <a:ea typeface="微软雅黑" pitchFamily="34" charset="-122"/>
              </a:rPr>
              <a:t>颜色</a:t>
            </a:r>
            <a:r>
              <a:rPr lang="en-US" altLang="zh-CN" sz="1200" dirty="0" smtClean="0">
                <a:solidFill>
                  <a:srgbClr val="FFFFFF"/>
                </a:solidFill>
                <a:latin typeface="微软雅黑" pitchFamily="34" charset="-122"/>
                <a:ea typeface="微软雅黑" pitchFamily="34" charset="-122"/>
              </a:rPr>
              <a:t>: R255 G255 B255</a:t>
            </a:r>
          </a:p>
          <a:p>
            <a:pPr marL="457189" indent="-457189" algn="r" defTabSz="1219170" eaLnBrk="0" fontAlgn="base" hangingPunct="0">
              <a:lnSpc>
                <a:spcPct val="125000"/>
              </a:lnSpc>
              <a:spcBef>
                <a:spcPct val="20000"/>
              </a:spcBef>
              <a:spcAft>
                <a:spcPct val="0"/>
              </a:spcAft>
              <a:buFont typeface="Arial" charset="0"/>
              <a:buNone/>
            </a:pPr>
            <a:r>
              <a:rPr lang="zh-CN" altLang="en-US" sz="1200" dirty="0" smtClean="0">
                <a:solidFill>
                  <a:srgbClr val="FFFFFF"/>
                </a:solidFill>
                <a:latin typeface="微软雅黑" pitchFamily="34" charset="-122"/>
                <a:ea typeface="微软雅黑" pitchFamily="34" charset="-122"/>
              </a:rPr>
              <a:t>内部</a:t>
            </a:r>
            <a:r>
              <a:rPr lang="zh-CN" altLang="en-US" sz="1200" dirty="0">
                <a:solidFill>
                  <a:srgbClr val="FFFFFF"/>
                </a:solidFill>
                <a:latin typeface="微软雅黑" pitchFamily="34" charset="-122"/>
                <a:ea typeface="微软雅黑" pitchFamily="34" charset="-122"/>
              </a:rPr>
              <a:t>使用字体 </a:t>
            </a:r>
            <a:r>
              <a:rPr lang="en-US" altLang="zh-CN" sz="1200" dirty="0">
                <a:solidFill>
                  <a:srgbClr val="FFFFFF"/>
                </a:solidFill>
                <a:latin typeface="微软雅黑" pitchFamily="34" charset="-122"/>
                <a:ea typeface="微软雅黑" pitchFamily="34" charset="-122"/>
              </a:rPr>
              <a:t>:</a:t>
            </a:r>
          </a:p>
          <a:p>
            <a:pPr marL="457189" indent="-457189" algn="r" defTabSz="1219170" eaLnBrk="0" fontAlgn="base" hangingPunct="0">
              <a:lnSpc>
                <a:spcPct val="125000"/>
              </a:lnSpc>
              <a:spcBef>
                <a:spcPct val="20000"/>
              </a:spcBef>
              <a:spcAft>
                <a:spcPct val="0"/>
              </a:spcAft>
              <a:buFont typeface="Arial" charset="0"/>
              <a:buNone/>
            </a:pPr>
            <a:r>
              <a:rPr lang="en-US" altLang="zh-CN" sz="1200" dirty="0" err="1">
                <a:solidFill>
                  <a:srgbClr val="FFFFFF"/>
                </a:solidFill>
                <a:latin typeface="微软雅黑" pitchFamily="34" charset="-122"/>
                <a:ea typeface="微软雅黑" pitchFamily="34" charset="-122"/>
              </a:rPr>
              <a:t>FrutigerNext</a:t>
            </a:r>
            <a:r>
              <a:rPr lang="en-US" altLang="zh-CN" sz="1200" dirty="0">
                <a:solidFill>
                  <a:srgbClr val="FFFFFF"/>
                </a:solidFill>
                <a:latin typeface="微软雅黑" pitchFamily="34" charset="-122"/>
                <a:ea typeface="微软雅黑" pitchFamily="34" charset="-122"/>
              </a:rPr>
              <a:t> LT Regular</a:t>
            </a: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外部使用字体 </a:t>
            </a:r>
            <a:r>
              <a:rPr lang="en-US" altLang="zh-CN" sz="1200" dirty="0">
                <a:solidFill>
                  <a:srgbClr val="FFFFFF"/>
                </a:solidFill>
                <a:latin typeface="微软雅黑" pitchFamily="34" charset="-122"/>
                <a:ea typeface="微软雅黑" pitchFamily="34" charset="-122"/>
              </a:rPr>
              <a:t>: Arial</a:t>
            </a:r>
          </a:p>
          <a:p>
            <a:pPr marL="457189" indent="-457189" algn="r" defTabSz="1219170" eaLnBrk="0" fontAlgn="base" hangingPunct="0">
              <a:lnSpc>
                <a:spcPct val="75000"/>
              </a:lnSpc>
              <a:spcBef>
                <a:spcPct val="20000"/>
              </a:spcBef>
              <a:spcAft>
                <a:spcPct val="0"/>
              </a:spcAft>
              <a:buFont typeface="Arial" charset="0"/>
              <a:buNone/>
            </a:pPr>
            <a:endParaRPr lang="en-US" altLang="zh-CN"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中文正文</a:t>
            </a:r>
            <a:r>
              <a:rPr lang="en-US" altLang="zh-CN" sz="1200" dirty="0">
                <a:solidFill>
                  <a:srgbClr val="FFFFFF"/>
                </a:solidFill>
                <a:latin typeface="微软雅黑" pitchFamily="34" charset="-122"/>
                <a:ea typeface="微软雅黑" pitchFamily="34" charset="-122"/>
              </a:rPr>
              <a:t>:18-20pt</a:t>
            </a:r>
          </a:p>
          <a:p>
            <a:pPr marL="457189" indent="-457189" algn="r" defTabSz="1219170" eaLnBrk="0" fontAlgn="base" hangingPunct="0">
              <a:lnSpc>
                <a:spcPct val="125000"/>
              </a:lnSpc>
              <a:spcBef>
                <a:spcPct val="20000"/>
              </a:spcBef>
              <a:spcAft>
                <a:spcPct val="0"/>
              </a:spcAft>
              <a:buFont typeface="Arial" charset="0"/>
              <a:buNone/>
            </a:pPr>
            <a:r>
              <a:rPr lang="zh-CN" altLang="en-US" sz="1200" dirty="0">
                <a:solidFill>
                  <a:srgbClr val="FFFFFF"/>
                </a:solidFill>
                <a:latin typeface="微软雅黑" pitchFamily="34" charset="-122"/>
                <a:ea typeface="微软雅黑" pitchFamily="34" charset="-122"/>
              </a:rPr>
              <a:t>子目录</a:t>
            </a:r>
            <a:r>
              <a:rPr lang="en-US" altLang="zh-CN" sz="1200" dirty="0">
                <a:solidFill>
                  <a:srgbClr val="FFFFFF"/>
                </a:solidFill>
                <a:latin typeface="微软雅黑" pitchFamily="34" charset="-122"/>
                <a:ea typeface="微软雅黑" pitchFamily="34" charset="-122"/>
              </a:rPr>
              <a:t>(2-5</a:t>
            </a:r>
            <a:r>
              <a:rPr lang="zh-CN" altLang="en-US" sz="1200" dirty="0">
                <a:solidFill>
                  <a:srgbClr val="FFFFFF"/>
                </a:solidFill>
                <a:latin typeface="微软雅黑" pitchFamily="34" charset="-122"/>
                <a:ea typeface="微软雅黑" pitchFamily="34" charset="-122"/>
              </a:rPr>
              <a:t>级</a:t>
            </a:r>
            <a:r>
              <a:rPr lang="en-US" altLang="zh-CN" sz="1200" dirty="0">
                <a:solidFill>
                  <a:srgbClr val="FFFFFF"/>
                </a:solidFill>
                <a:latin typeface="微软雅黑" pitchFamily="34" charset="-122"/>
                <a:ea typeface="微软雅黑" pitchFamily="34" charset="-122"/>
              </a:rPr>
              <a:t>):18pt </a:t>
            </a:r>
            <a:endParaRPr lang="zh-CN" altLang="en-US" sz="1200" dirty="0">
              <a:solidFill>
                <a:srgbClr val="FFFFFF"/>
              </a:solidFill>
              <a:latin typeface="微软雅黑" pitchFamily="34" charset="-122"/>
              <a:ea typeface="微软雅黑" pitchFamily="34" charset="-122"/>
            </a:endParaRPr>
          </a:p>
          <a:p>
            <a:pPr marL="457189" indent="-457189" algn="r" defTabSz="1219170" eaLnBrk="0" fontAlgn="base" hangingPunct="0">
              <a:lnSpc>
                <a:spcPct val="125000"/>
              </a:lnSpc>
              <a:spcBef>
                <a:spcPct val="20000"/>
              </a:spcBef>
              <a:spcAft>
                <a:spcPct val="0"/>
              </a:spcAft>
              <a:buFont typeface="Arial" charset="0"/>
              <a:buNone/>
            </a:pPr>
            <a:r>
              <a:rPr lang="zh-CN" altLang="en-US" sz="1200" dirty="0" smtClean="0">
                <a:solidFill>
                  <a:srgbClr val="FFFFFF"/>
                </a:solidFill>
                <a:latin typeface="微软雅黑" pitchFamily="34" charset="-122"/>
                <a:ea typeface="微软雅黑" pitchFamily="34" charset="-122"/>
              </a:rPr>
              <a:t>颜色</a:t>
            </a:r>
            <a:r>
              <a:rPr lang="en-US" altLang="zh-CN" sz="1200" dirty="0" smtClean="0">
                <a:solidFill>
                  <a:srgbClr val="FFFFFF"/>
                </a:solidFill>
                <a:latin typeface="微软雅黑" pitchFamily="34" charset="-122"/>
                <a:ea typeface="微软雅黑" pitchFamily="34" charset="-122"/>
              </a:rPr>
              <a:t>: R255 G255 B255</a:t>
            </a:r>
          </a:p>
          <a:p>
            <a:pPr marL="457189" indent="-457189" algn="r" defTabSz="1219170" eaLnBrk="0" fontAlgn="base" hangingPunct="0">
              <a:lnSpc>
                <a:spcPct val="125000"/>
              </a:lnSpc>
              <a:spcBef>
                <a:spcPct val="20000"/>
              </a:spcBef>
              <a:spcAft>
                <a:spcPct val="0"/>
              </a:spcAft>
              <a:buFont typeface="Arial" charset="0"/>
              <a:buNone/>
            </a:pPr>
            <a:r>
              <a:rPr lang="zh-CN" altLang="en-US" sz="1200" dirty="0" smtClean="0">
                <a:solidFill>
                  <a:srgbClr val="FFFFFF"/>
                </a:solidFill>
                <a:latin typeface="微软雅黑" pitchFamily="34" charset="-122"/>
                <a:ea typeface="微软雅黑" pitchFamily="34" charset="-122"/>
              </a:rPr>
              <a:t>字体</a:t>
            </a:r>
            <a:r>
              <a:rPr lang="en-US" altLang="zh-CN" sz="1200" dirty="0">
                <a:solidFill>
                  <a:srgbClr val="FFFFFF"/>
                </a:solidFill>
                <a:latin typeface="微软雅黑" pitchFamily="34" charset="-122"/>
                <a:ea typeface="微软雅黑" pitchFamily="34" charset="-122"/>
              </a:rPr>
              <a:t>:</a:t>
            </a:r>
            <a:r>
              <a:rPr lang="zh-CN" altLang="en-US" sz="1200" dirty="0">
                <a:solidFill>
                  <a:srgbClr val="FFFFFF"/>
                </a:solidFill>
                <a:latin typeface="微软雅黑" pitchFamily="34" charset="-122"/>
                <a:ea typeface="微软雅黑" pitchFamily="34" charset="-122"/>
              </a:rPr>
              <a:t>细黑体 </a:t>
            </a:r>
            <a:endParaRPr lang="zh-CN" altLang="en-US" sz="1200" dirty="0">
              <a:solidFill>
                <a:srgbClr val="000000"/>
              </a:solidFill>
              <a:latin typeface="微软雅黑" pitchFamily="34" charset="-122"/>
              <a:ea typeface="微软雅黑" pitchFamily="34" charset="-122"/>
            </a:endParaRPr>
          </a:p>
        </p:txBody>
      </p:sp>
      <p:grpSp>
        <p:nvGrpSpPr>
          <p:cNvPr id="85" name="组合 84"/>
          <p:cNvGrpSpPr/>
          <p:nvPr userDrawn="1"/>
        </p:nvGrpSpPr>
        <p:grpSpPr>
          <a:xfrm>
            <a:off x="12330678" y="18645"/>
            <a:ext cx="1598500" cy="6797148"/>
            <a:chOff x="9245600" y="13983"/>
            <a:chExt cx="1198563" cy="5097861"/>
          </a:xfrm>
        </p:grpSpPr>
        <p:grpSp>
          <p:nvGrpSpPr>
            <p:cNvPr id="86" name="Group 83"/>
            <p:cNvGrpSpPr>
              <a:grpSpLocks/>
            </p:cNvGrpSpPr>
            <p:nvPr userDrawn="1"/>
          </p:nvGrpSpPr>
          <p:grpSpPr bwMode="auto">
            <a:xfrm>
              <a:off x="9324975" y="1549102"/>
              <a:ext cx="922338" cy="2417762"/>
              <a:chOff x="5839" y="2251"/>
              <a:chExt cx="581" cy="2031"/>
            </a:xfrm>
          </p:grpSpPr>
          <p:sp>
            <p:nvSpPr>
              <p:cNvPr id="160" name="Rectangle 84"/>
              <p:cNvSpPr>
                <a:spLocks noChangeArrowheads="1"/>
              </p:cNvSpPr>
              <p:nvPr/>
            </p:nvSpPr>
            <p:spPr bwMode="auto">
              <a:xfrm>
                <a:off x="5839" y="3112"/>
                <a:ext cx="581" cy="291"/>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5" tIns="45712" rIns="91425" bIns="45712" anchor="ctr">
                <a:spAutoFit/>
              </a:bodyP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nvGrpSpPr>
              <p:cNvPr id="161" name="Group 85"/>
              <p:cNvGrpSpPr>
                <a:grpSpLocks/>
              </p:cNvGrpSpPr>
              <p:nvPr/>
            </p:nvGrpSpPr>
            <p:grpSpPr bwMode="auto">
              <a:xfrm>
                <a:off x="5893" y="2387"/>
                <a:ext cx="466" cy="115"/>
                <a:chOff x="5893" y="2387"/>
                <a:chExt cx="466" cy="115"/>
              </a:xfrm>
            </p:grpSpPr>
            <p:sp>
              <p:nvSpPr>
                <p:cNvPr id="222" name="Rectangle 86"/>
                <p:cNvSpPr>
                  <a:spLocks noChangeArrowheads="1"/>
                </p:cNvSpPr>
                <p:nvPr/>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23" name="Rectangle 87"/>
                <p:cNvSpPr>
                  <a:spLocks noChangeArrowheads="1"/>
                </p:cNvSpPr>
                <p:nvPr/>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24" name="Rectangle 88"/>
                <p:cNvSpPr>
                  <a:spLocks noChangeArrowheads="1"/>
                </p:cNvSpPr>
                <p:nvPr/>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25" name="Rectangle 89"/>
                <p:cNvSpPr>
                  <a:spLocks noChangeArrowheads="1"/>
                </p:cNvSpPr>
                <p:nvPr/>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2" name="Group 90"/>
              <p:cNvGrpSpPr>
                <a:grpSpLocks/>
              </p:cNvGrpSpPr>
              <p:nvPr/>
            </p:nvGrpSpPr>
            <p:grpSpPr bwMode="auto">
              <a:xfrm>
                <a:off x="5893" y="2523"/>
                <a:ext cx="466" cy="115"/>
                <a:chOff x="5893" y="2523"/>
                <a:chExt cx="466" cy="115"/>
              </a:xfrm>
            </p:grpSpPr>
            <p:sp>
              <p:nvSpPr>
                <p:cNvPr id="218" name="Rectangle 91"/>
                <p:cNvSpPr>
                  <a:spLocks noChangeArrowheads="1"/>
                </p:cNvSpPr>
                <p:nvPr/>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19" name="Rectangle 92"/>
                <p:cNvSpPr>
                  <a:spLocks noChangeArrowheads="1"/>
                </p:cNvSpPr>
                <p:nvPr/>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20" name="Rectangle 93"/>
                <p:cNvSpPr>
                  <a:spLocks noChangeArrowheads="1"/>
                </p:cNvSpPr>
                <p:nvPr/>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21" name="Rectangle 94"/>
                <p:cNvSpPr>
                  <a:spLocks noChangeArrowheads="1"/>
                </p:cNvSpPr>
                <p:nvPr/>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3" name="Group 95"/>
              <p:cNvGrpSpPr>
                <a:grpSpLocks/>
              </p:cNvGrpSpPr>
              <p:nvPr/>
            </p:nvGrpSpPr>
            <p:grpSpPr bwMode="auto">
              <a:xfrm>
                <a:off x="5893" y="2659"/>
                <a:ext cx="466" cy="115"/>
                <a:chOff x="5893" y="2659"/>
                <a:chExt cx="466" cy="115"/>
              </a:xfrm>
            </p:grpSpPr>
            <p:sp>
              <p:nvSpPr>
                <p:cNvPr id="214" name="Rectangle 96"/>
                <p:cNvSpPr>
                  <a:spLocks noChangeArrowheads="1"/>
                </p:cNvSpPr>
                <p:nvPr/>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15" name="Rectangle 97"/>
                <p:cNvSpPr>
                  <a:spLocks noChangeArrowheads="1"/>
                </p:cNvSpPr>
                <p:nvPr/>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16" name="Rectangle 98"/>
                <p:cNvSpPr>
                  <a:spLocks noChangeArrowheads="1"/>
                </p:cNvSpPr>
                <p:nvPr/>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17" name="Rectangle 99"/>
                <p:cNvSpPr>
                  <a:spLocks noChangeArrowheads="1"/>
                </p:cNvSpPr>
                <p:nvPr/>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4" name="Group 100"/>
              <p:cNvGrpSpPr>
                <a:grpSpLocks/>
              </p:cNvGrpSpPr>
              <p:nvPr/>
            </p:nvGrpSpPr>
            <p:grpSpPr bwMode="auto">
              <a:xfrm>
                <a:off x="5893" y="2251"/>
                <a:ext cx="466" cy="119"/>
                <a:chOff x="5893" y="2251"/>
                <a:chExt cx="466" cy="119"/>
              </a:xfrm>
            </p:grpSpPr>
            <p:sp>
              <p:nvSpPr>
                <p:cNvPr id="210" name="Rectangle 101"/>
                <p:cNvSpPr>
                  <a:spLocks noChangeArrowheads="1"/>
                </p:cNvSpPr>
                <p:nvPr/>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11" name="Rectangle 102"/>
                <p:cNvSpPr>
                  <a:spLocks noChangeArrowheads="1"/>
                </p:cNvSpPr>
                <p:nvPr/>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12" name="Rectangle 103"/>
                <p:cNvSpPr>
                  <a:spLocks noChangeArrowheads="1"/>
                </p:cNvSpPr>
                <p:nvPr/>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13" name="Rectangle 104"/>
                <p:cNvSpPr>
                  <a:spLocks noChangeArrowheads="1"/>
                </p:cNvSpPr>
                <p:nvPr/>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5" name="Group 105"/>
              <p:cNvGrpSpPr>
                <a:grpSpLocks/>
              </p:cNvGrpSpPr>
              <p:nvPr/>
            </p:nvGrpSpPr>
            <p:grpSpPr bwMode="auto">
              <a:xfrm>
                <a:off x="5893" y="2886"/>
                <a:ext cx="466" cy="115"/>
                <a:chOff x="5893" y="2886"/>
                <a:chExt cx="466" cy="115"/>
              </a:xfrm>
            </p:grpSpPr>
            <p:sp>
              <p:nvSpPr>
                <p:cNvPr id="206" name="Rectangle 106"/>
                <p:cNvSpPr>
                  <a:spLocks noChangeArrowheads="1"/>
                </p:cNvSpPr>
                <p:nvPr/>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7" name="Rectangle 107"/>
                <p:cNvSpPr>
                  <a:spLocks noChangeArrowheads="1"/>
                </p:cNvSpPr>
                <p:nvPr/>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8" name="Rectangle 108"/>
                <p:cNvSpPr>
                  <a:spLocks noChangeArrowheads="1"/>
                </p:cNvSpPr>
                <p:nvPr/>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9" name="Rectangle 109"/>
                <p:cNvSpPr>
                  <a:spLocks noChangeArrowheads="1"/>
                </p:cNvSpPr>
                <p:nvPr/>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6" name="Group 110"/>
              <p:cNvGrpSpPr>
                <a:grpSpLocks/>
              </p:cNvGrpSpPr>
              <p:nvPr/>
            </p:nvGrpSpPr>
            <p:grpSpPr bwMode="auto">
              <a:xfrm>
                <a:off x="5893" y="3022"/>
                <a:ext cx="466" cy="115"/>
                <a:chOff x="5893" y="3022"/>
                <a:chExt cx="466" cy="115"/>
              </a:xfrm>
            </p:grpSpPr>
            <p:sp>
              <p:nvSpPr>
                <p:cNvPr id="202" name="Rectangle 111"/>
                <p:cNvSpPr>
                  <a:spLocks noChangeArrowheads="1"/>
                </p:cNvSpPr>
                <p:nvPr/>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3" name="Rectangle 112"/>
                <p:cNvSpPr>
                  <a:spLocks noChangeArrowheads="1"/>
                </p:cNvSpPr>
                <p:nvPr/>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4" name="Rectangle 113"/>
                <p:cNvSpPr>
                  <a:spLocks noChangeArrowheads="1"/>
                </p:cNvSpPr>
                <p:nvPr/>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5" name="Rectangle 114"/>
                <p:cNvSpPr>
                  <a:spLocks noChangeArrowheads="1"/>
                </p:cNvSpPr>
                <p:nvPr/>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7" name="Group 115"/>
              <p:cNvGrpSpPr>
                <a:grpSpLocks/>
              </p:cNvGrpSpPr>
              <p:nvPr/>
            </p:nvGrpSpPr>
            <p:grpSpPr bwMode="auto">
              <a:xfrm>
                <a:off x="5893" y="3158"/>
                <a:ext cx="466" cy="115"/>
                <a:chOff x="5893" y="3158"/>
                <a:chExt cx="466" cy="115"/>
              </a:xfrm>
            </p:grpSpPr>
            <p:sp>
              <p:nvSpPr>
                <p:cNvPr id="198" name="Rectangle 116"/>
                <p:cNvSpPr>
                  <a:spLocks noChangeArrowheads="1"/>
                </p:cNvSpPr>
                <p:nvPr/>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99" name="Rectangle 117"/>
                <p:cNvSpPr>
                  <a:spLocks noChangeArrowheads="1"/>
                </p:cNvSpPr>
                <p:nvPr/>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0" name="Rectangle 118"/>
                <p:cNvSpPr>
                  <a:spLocks noChangeArrowheads="1"/>
                </p:cNvSpPr>
                <p:nvPr/>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201" name="Rectangle 119"/>
                <p:cNvSpPr>
                  <a:spLocks noChangeArrowheads="1"/>
                </p:cNvSpPr>
                <p:nvPr/>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8" name="Group 120"/>
              <p:cNvGrpSpPr>
                <a:grpSpLocks/>
              </p:cNvGrpSpPr>
              <p:nvPr/>
            </p:nvGrpSpPr>
            <p:grpSpPr bwMode="auto">
              <a:xfrm>
                <a:off x="5893" y="3385"/>
                <a:ext cx="466" cy="115"/>
                <a:chOff x="5893" y="3385"/>
                <a:chExt cx="466" cy="115"/>
              </a:xfrm>
            </p:grpSpPr>
            <p:sp>
              <p:nvSpPr>
                <p:cNvPr id="194" name="Rectangle 121"/>
                <p:cNvSpPr>
                  <a:spLocks noChangeArrowheads="1"/>
                </p:cNvSpPr>
                <p:nvPr/>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95" name="Rectangle 122"/>
                <p:cNvSpPr>
                  <a:spLocks noChangeArrowheads="1"/>
                </p:cNvSpPr>
                <p:nvPr/>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96" name="Rectangle 123"/>
                <p:cNvSpPr>
                  <a:spLocks noChangeArrowheads="1"/>
                </p:cNvSpPr>
                <p:nvPr/>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97" name="Rectangle 124"/>
                <p:cNvSpPr>
                  <a:spLocks noChangeArrowheads="1"/>
                </p:cNvSpPr>
                <p:nvPr/>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69" name="Group 125"/>
              <p:cNvGrpSpPr>
                <a:grpSpLocks/>
              </p:cNvGrpSpPr>
              <p:nvPr/>
            </p:nvGrpSpPr>
            <p:grpSpPr bwMode="auto">
              <a:xfrm>
                <a:off x="5893" y="3521"/>
                <a:ext cx="466" cy="115"/>
                <a:chOff x="5893" y="3521"/>
                <a:chExt cx="466" cy="115"/>
              </a:xfrm>
            </p:grpSpPr>
            <p:sp>
              <p:nvSpPr>
                <p:cNvPr id="190" name="Rectangle 126"/>
                <p:cNvSpPr>
                  <a:spLocks noChangeArrowheads="1"/>
                </p:cNvSpPr>
                <p:nvPr/>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91" name="Rectangle 127"/>
                <p:cNvSpPr>
                  <a:spLocks noChangeArrowheads="1"/>
                </p:cNvSpPr>
                <p:nvPr/>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92" name="Rectangle 128"/>
                <p:cNvSpPr>
                  <a:spLocks noChangeArrowheads="1"/>
                </p:cNvSpPr>
                <p:nvPr/>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93" name="Rectangle 129"/>
                <p:cNvSpPr>
                  <a:spLocks noChangeArrowheads="1"/>
                </p:cNvSpPr>
                <p:nvPr/>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70" name="Group 130"/>
              <p:cNvGrpSpPr>
                <a:grpSpLocks/>
              </p:cNvGrpSpPr>
              <p:nvPr/>
            </p:nvGrpSpPr>
            <p:grpSpPr bwMode="auto">
              <a:xfrm>
                <a:off x="5893" y="3657"/>
                <a:ext cx="466" cy="115"/>
                <a:chOff x="5893" y="3657"/>
                <a:chExt cx="466" cy="115"/>
              </a:xfrm>
            </p:grpSpPr>
            <p:sp>
              <p:nvSpPr>
                <p:cNvPr id="186" name="Rectangle 131"/>
                <p:cNvSpPr>
                  <a:spLocks noChangeArrowheads="1"/>
                </p:cNvSpPr>
                <p:nvPr/>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7" name="Rectangle 132"/>
                <p:cNvSpPr>
                  <a:spLocks noChangeArrowheads="1"/>
                </p:cNvSpPr>
                <p:nvPr/>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8" name="Rectangle 133"/>
                <p:cNvSpPr>
                  <a:spLocks noChangeArrowheads="1"/>
                </p:cNvSpPr>
                <p:nvPr/>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9" name="Rectangle 134"/>
                <p:cNvSpPr>
                  <a:spLocks noChangeArrowheads="1"/>
                </p:cNvSpPr>
                <p:nvPr/>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71" name="Group 135"/>
              <p:cNvGrpSpPr>
                <a:grpSpLocks/>
              </p:cNvGrpSpPr>
              <p:nvPr/>
            </p:nvGrpSpPr>
            <p:grpSpPr bwMode="auto">
              <a:xfrm>
                <a:off x="5893" y="3884"/>
                <a:ext cx="466" cy="115"/>
                <a:chOff x="5893" y="3884"/>
                <a:chExt cx="466" cy="115"/>
              </a:xfrm>
            </p:grpSpPr>
            <p:sp>
              <p:nvSpPr>
                <p:cNvPr id="182" name="Rectangle 136"/>
                <p:cNvSpPr>
                  <a:spLocks noChangeArrowheads="1"/>
                </p:cNvSpPr>
                <p:nvPr/>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3" name="Rectangle 137"/>
                <p:cNvSpPr>
                  <a:spLocks noChangeArrowheads="1"/>
                </p:cNvSpPr>
                <p:nvPr/>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4" name="Rectangle 138"/>
                <p:cNvSpPr>
                  <a:spLocks noChangeArrowheads="1"/>
                </p:cNvSpPr>
                <p:nvPr/>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5" name="Rectangle 139"/>
                <p:cNvSpPr>
                  <a:spLocks noChangeArrowheads="1"/>
                </p:cNvSpPr>
                <p:nvPr/>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72" name="Group 140"/>
              <p:cNvGrpSpPr>
                <a:grpSpLocks/>
              </p:cNvGrpSpPr>
              <p:nvPr/>
            </p:nvGrpSpPr>
            <p:grpSpPr bwMode="auto">
              <a:xfrm>
                <a:off x="5893" y="4026"/>
                <a:ext cx="466" cy="115"/>
                <a:chOff x="5893" y="4026"/>
                <a:chExt cx="466" cy="115"/>
              </a:xfrm>
            </p:grpSpPr>
            <p:sp>
              <p:nvSpPr>
                <p:cNvPr id="178" name="Rectangle 141"/>
                <p:cNvSpPr>
                  <a:spLocks noChangeArrowheads="1"/>
                </p:cNvSpPr>
                <p:nvPr/>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79" name="Rectangle 142"/>
                <p:cNvSpPr>
                  <a:spLocks noChangeArrowheads="1"/>
                </p:cNvSpPr>
                <p:nvPr/>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0" name="Rectangle 143"/>
                <p:cNvSpPr>
                  <a:spLocks noChangeArrowheads="1"/>
                </p:cNvSpPr>
                <p:nvPr/>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81" name="Rectangle 144"/>
                <p:cNvSpPr>
                  <a:spLocks noChangeArrowheads="1"/>
                </p:cNvSpPr>
                <p:nvPr/>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nvGrpSpPr>
              <p:cNvPr id="173" name="Group 145"/>
              <p:cNvGrpSpPr>
                <a:grpSpLocks/>
              </p:cNvGrpSpPr>
              <p:nvPr/>
            </p:nvGrpSpPr>
            <p:grpSpPr bwMode="auto">
              <a:xfrm>
                <a:off x="5893" y="4167"/>
                <a:ext cx="466" cy="115"/>
                <a:chOff x="5893" y="4167"/>
                <a:chExt cx="466" cy="115"/>
              </a:xfrm>
            </p:grpSpPr>
            <p:sp>
              <p:nvSpPr>
                <p:cNvPr id="174" name="Rectangle 146"/>
                <p:cNvSpPr>
                  <a:spLocks noChangeArrowheads="1"/>
                </p:cNvSpPr>
                <p:nvPr/>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75" name="Rectangle 147"/>
                <p:cNvSpPr>
                  <a:spLocks noChangeArrowheads="1"/>
                </p:cNvSpPr>
                <p:nvPr/>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76" name="Rectangle 148"/>
                <p:cNvSpPr>
                  <a:spLocks noChangeArrowheads="1"/>
                </p:cNvSpPr>
                <p:nvPr/>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sp>
              <p:nvSpPr>
                <p:cNvPr id="177" name="Rectangle 149"/>
                <p:cNvSpPr>
                  <a:spLocks noChangeArrowheads="1"/>
                </p:cNvSpPr>
                <p:nvPr/>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zh-CN" altLang="en-US" sz="2400">
                    <a:solidFill>
                      <a:srgbClr val="000000"/>
                    </a:solidFill>
                    <a:latin typeface="Calibri" charset="0"/>
                    <a:ea typeface="宋体" charset="-122"/>
                  </a:endParaRPr>
                </a:p>
              </p:txBody>
            </p:sp>
          </p:grpSp>
        </p:grpSp>
        <p:sp>
          <p:nvSpPr>
            <p:cNvPr id="157" name="Rectangle 150"/>
            <p:cNvSpPr>
              <a:spLocks noChangeArrowheads="1"/>
            </p:cNvSpPr>
            <p:nvPr userDrawn="1"/>
          </p:nvSpPr>
          <p:spPr bwMode="auto">
            <a:xfrm>
              <a:off x="9251950" y="13983"/>
              <a:ext cx="1192213" cy="138378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defTabSz="1219170" eaLnBrk="0" fontAlgn="base" hangingPunct="0">
                <a:lnSpc>
                  <a:spcPct val="120000"/>
                </a:lnSpc>
                <a:spcBef>
                  <a:spcPct val="20000"/>
                </a:spcBef>
                <a:spcAft>
                  <a:spcPct val="0"/>
                </a:spcAft>
                <a:buFont typeface="Arial" charset="0"/>
                <a:buNone/>
              </a:pPr>
              <a:r>
                <a:rPr lang="zh-CN" altLang="en-US" sz="1333" dirty="0">
                  <a:solidFill>
                    <a:srgbClr val="FFFFFF"/>
                  </a:solidFill>
                  <a:latin typeface="微软雅黑" pitchFamily="34" charset="-122"/>
                  <a:ea typeface="微软雅黑" pitchFamily="34" charset="-122"/>
                </a:rPr>
                <a:t>配色参考方案：</a:t>
              </a:r>
            </a:p>
            <a:p>
              <a:pPr defTabSz="1219170" eaLnBrk="0" fontAlgn="base" hangingPunct="0">
                <a:lnSpc>
                  <a:spcPct val="120000"/>
                </a:lnSpc>
                <a:spcBef>
                  <a:spcPct val="20000"/>
                </a:spcBef>
                <a:spcAft>
                  <a:spcPct val="0"/>
                </a:spcAft>
                <a:buFont typeface="Arial" charset="0"/>
                <a:buNone/>
              </a:pPr>
              <a:r>
                <a:rPr lang="zh-CN" altLang="en-US" sz="1333" dirty="0">
                  <a:solidFill>
                    <a:srgbClr val="FFFFFF"/>
                  </a:solidFill>
                  <a:latin typeface="微软雅黑" pitchFamily="34" charset="-122"/>
                  <a:ea typeface="微软雅黑" pitchFamily="34" charset="-122"/>
                </a:rPr>
                <a:t>建议同一页面内不超过四种颜色，以下是</a:t>
              </a:r>
              <a:r>
                <a:rPr lang="en-US" altLang="zh-CN" sz="1333" dirty="0">
                  <a:solidFill>
                    <a:srgbClr val="FFFFFF"/>
                  </a:solidFill>
                  <a:latin typeface="微软雅黑" pitchFamily="34" charset="-122"/>
                  <a:ea typeface="微软雅黑" pitchFamily="34" charset="-122"/>
                </a:rPr>
                <a:t>13</a:t>
              </a:r>
              <a:r>
                <a:rPr lang="zh-CN" altLang="en-US" sz="1333" dirty="0">
                  <a:solidFill>
                    <a:srgbClr val="FFFFFF"/>
                  </a:solidFill>
                  <a:latin typeface="微软雅黑" pitchFamily="34" charset="-122"/>
                  <a:ea typeface="微软雅黑" pitchFamily="34" charset="-122"/>
                </a:rPr>
                <a:t>组配色方案，同一页面内只选择一组使用。（仅供参考）</a:t>
              </a:r>
            </a:p>
          </p:txBody>
        </p:sp>
        <p:sp>
          <p:nvSpPr>
            <p:cNvPr id="158" name="Rectangle 151"/>
            <p:cNvSpPr>
              <a:spLocks noChangeArrowheads="1"/>
            </p:cNvSpPr>
            <p:nvPr userDrawn="1"/>
          </p:nvSpPr>
          <p:spPr bwMode="auto">
            <a:xfrm>
              <a:off x="9287668" y="4497309"/>
              <a:ext cx="1120775" cy="61453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defTabSz="1219170" eaLnBrk="0" fontAlgn="base" hangingPunct="0">
                <a:lnSpc>
                  <a:spcPct val="120000"/>
                </a:lnSpc>
                <a:spcBef>
                  <a:spcPct val="20000"/>
                </a:spcBef>
                <a:spcAft>
                  <a:spcPct val="0"/>
                </a:spcAft>
                <a:buFont typeface="Arial" charset="0"/>
                <a:buNone/>
              </a:pPr>
              <a:r>
                <a:rPr lang="zh-CN" altLang="en-US" sz="1333" dirty="0">
                  <a:solidFill>
                    <a:srgbClr val="FFFFFF"/>
                  </a:solidFill>
                  <a:latin typeface="微软雅黑" pitchFamily="34" charset="-122"/>
                  <a:ea typeface="微软雅黑" pitchFamily="34" charset="-122"/>
                </a:rPr>
                <a:t>客户或者合作伙伴的标志放</a:t>
              </a:r>
              <a:r>
                <a:rPr lang="zh-CN" altLang="en-US" sz="1333" dirty="0" smtClean="0">
                  <a:solidFill>
                    <a:srgbClr val="FFFFFF"/>
                  </a:solidFill>
                  <a:latin typeface="微软雅黑" pitchFamily="34" charset="-122"/>
                  <a:ea typeface="微软雅黑" pitchFamily="34" charset="-122"/>
                </a:rPr>
                <a:t>在公司</a:t>
              </a:r>
              <a:r>
                <a:rPr lang="en-US" altLang="zh-CN" sz="1333" dirty="0" smtClean="0">
                  <a:solidFill>
                    <a:srgbClr val="FFFFFF"/>
                  </a:solidFill>
                  <a:latin typeface="微软雅黑" pitchFamily="34" charset="-122"/>
                  <a:ea typeface="微软雅黑" pitchFamily="34" charset="-122"/>
                </a:rPr>
                <a:t>Logo</a:t>
              </a:r>
              <a:r>
                <a:rPr lang="zh-CN" altLang="en-US" sz="1333" dirty="0" smtClean="0">
                  <a:solidFill>
                    <a:srgbClr val="FFFFFF"/>
                  </a:solidFill>
                  <a:latin typeface="微软雅黑" pitchFamily="34" charset="-122"/>
                  <a:ea typeface="微软雅黑" pitchFamily="34" charset="-122"/>
                </a:rPr>
                <a:t>左侧</a:t>
              </a:r>
              <a:r>
                <a:rPr lang="en-US" altLang="zh-CN" sz="1333" dirty="0" smtClean="0">
                  <a:solidFill>
                    <a:srgbClr val="FFFFFF"/>
                  </a:solidFill>
                  <a:latin typeface="微软雅黑" pitchFamily="34" charset="-122"/>
                  <a:ea typeface="微软雅黑" pitchFamily="34" charset="-122"/>
                </a:rPr>
                <a:t>.</a:t>
              </a:r>
              <a:endParaRPr lang="zh-CN" altLang="en-US" sz="1333" dirty="0">
                <a:solidFill>
                  <a:srgbClr val="FFFFFF"/>
                </a:solidFill>
                <a:latin typeface="微软雅黑" pitchFamily="34" charset="-122"/>
                <a:ea typeface="微软雅黑" pitchFamily="34" charset="-122"/>
              </a:endParaRPr>
            </a:p>
          </p:txBody>
        </p:sp>
        <p:pic>
          <p:nvPicPr>
            <p:cNvPr id="159"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245600" y="4230211"/>
              <a:ext cx="1099043" cy="27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77350885"/>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3"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267" b="1">
          <a:solidFill>
            <a:schemeClr val="bg1"/>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2pPr>
      <a:lvl3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3pPr>
      <a:lvl4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4pPr>
      <a:lvl5pPr algn="l" rtl="0" eaLnBrk="0" fontAlgn="base" hangingPunct="0">
        <a:spcBef>
          <a:spcPct val="0"/>
        </a:spcBef>
        <a:spcAft>
          <a:spcPct val="0"/>
        </a:spcAft>
        <a:defRPr sz="4267" b="1">
          <a:solidFill>
            <a:srgbClr val="990000"/>
          </a:solidFill>
          <a:latin typeface="Arial" charset="0"/>
          <a:ea typeface="黑体" pitchFamily="49" charset="-122"/>
          <a:cs typeface="Arial" charset="0"/>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charset="2"/>
        <a:buChar char="l"/>
        <a:defRPr sz="2667">
          <a:solidFill>
            <a:schemeClr val="bg1"/>
          </a:solidFill>
          <a:latin typeface="+mn-lt"/>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charset="2"/>
        <a:buChar char="p"/>
        <a:defRPr>
          <a:solidFill>
            <a:schemeClr val="bg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charset="2"/>
        <a:buChar char="n"/>
        <a:defRPr sz="2133">
          <a:solidFill>
            <a:schemeClr val="bg1"/>
          </a:solidFill>
          <a:latin typeface="+mn-lt"/>
          <a:ea typeface="+mn-ea"/>
          <a:cs typeface="+mn-cs"/>
        </a:defRPr>
      </a:lvl3pPr>
      <a:lvl4pPr marL="2133547" indent="-304792" algn="l" rtl="0" eaLnBrk="0" fontAlgn="base" hangingPunct="0">
        <a:lnSpc>
          <a:spcPct val="140000"/>
        </a:lnSpc>
        <a:spcBef>
          <a:spcPct val="0"/>
        </a:spcBef>
        <a:spcAft>
          <a:spcPct val="0"/>
        </a:spcAft>
        <a:buChar char="–"/>
        <a:defRPr sz="1867">
          <a:solidFill>
            <a:schemeClr val="bg1"/>
          </a:solidFill>
          <a:latin typeface="+mn-lt"/>
          <a:ea typeface="+mn-ea"/>
          <a:cs typeface="+mn-cs"/>
        </a:defRPr>
      </a:lvl4pPr>
      <a:lvl5pPr marL="2743131" indent="-304792" algn="l" rtl="0" eaLnBrk="0" fontAlgn="base" hangingPunct="0">
        <a:lnSpc>
          <a:spcPct val="140000"/>
        </a:lnSpc>
        <a:spcBef>
          <a:spcPct val="0"/>
        </a:spcBef>
        <a:spcAft>
          <a:spcPct val="0"/>
        </a:spcAft>
        <a:buFont typeface="Arial" charset="0"/>
        <a:buChar char="~"/>
        <a:defRPr sz="1600">
          <a:solidFill>
            <a:schemeClr val="bg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3550809944"/>
      </p:ext>
    </p:extLst>
  </p:cSld>
  <p:clrMap bg1="lt1" tx1="dk1" bg2="lt2" tx2="dk2" accent1="accent1" accent2="accent2" accent3="accent3" accent4="accent4" accent5="accent5" accent6="accent6" hlink="hlink" folHlink="folHlink"/>
  <p:sldLayoutIdLst>
    <p:sldLayoutId id="2147483725" r:id="rId1"/>
  </p:sldLayoutIdLst>
  <p:transition/>
  <p:timing>
    <p:tnLst>
      <p:par>
        <p:cTn id="1" dur="indefinite" restart="never" nodeType="tmRoot"/>
      </p:par>
    </p:tnLst>
  </p:timing>
  <p:txStyles>
    <p:titleStyle>
      <a:lvl1pPr algn="ctr" defTabSz="1219200" rtl="0" eaLnBrk="1" latinLnBrk="0" hangingPunct="1">
        <a:spcBef>
          <a:spcPct val="0"/>
        </a:spcBef>
        <a:buNone/>
        <a:defRPr sz="5899"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600" indent="-381000" algn="l" defTabSz="1219200"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4000" indent="-304800" algn="l" defTabSz="1219200"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6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32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8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23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9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15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199" algn="l" defTabSz="1219200" rtl="0" eaLnBrk="1" latinLnBrk="0" hangingPunct="1">
        <a:defRPr sz="2400" kern="1200">
          <a:solidFill>
            <a:schemeClr val="tx1"/>
          </a:solidFill>
          <a:latin typeface="+mn-lt"/>
          <a:ea typeface="+mn-ea"/>
          <a:cs typeface="+mn-cs"/>
        </a:defRPr>
      </a:lvl8pPr>
      <a:lvl9pPr marL="4876799"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63" y="0"/>
            <a:ext cx="12192451" cy="6857998"/>
          </a:xfrm>
          <a:prstGeom prst="rect">
            <a:avLst/>
          </a:prstGeom>
        </p:spPr>
      </p:pic>
      <p:cxnSp>
        <p:nvCxnSpPr>
          <p:cNvPr id="11" name="直接连接符 10"/>
          <p:cNvCxnSpPr/>
          <p:nvPr userDrawn="1"/>
        </p:nvCxnSpPr>
        <p:spPr>
          <a:xfrm>
            <a:off x="302420" y="468675"/>
            <a:ext cx="11539537" cy="0"/>
          </a:xfrm>
          <a:prstGeom prst="line">
            <a:avLst/>
          </a:prstGeom>
          <a:ln w="6350">
            <a:solidFill>
              <a:schemeClr val="tx2">
                <a:lumMod val="40000"/>
                <a:lumOff val="60000"/>
                <a:alpha val="54902"/>
              </a:schemeClr>
            </a:solidFill>
          </a:ln>
        </p:spPr>
        <p:style>
          <a:lnRef idx="1">
            <a:schemeClr val="accent1"/>
          </a:lnRef>
          <a:fillRef idx="0">
            <a:schemeClr val="accent1"/>
          </a:fillRef>
          <a:effectRef idx="0">
            <a:schemeClr val="accent1"/>
          </a:effectRef>
          <a:fontRef idx="minor">
            <a:schemeClr val="tx1"/>
          </a:fontRef>
        </p:style>
      </p:cxnSp>
      <p:pic>
        <p:nvPicPr>
          <p:cNvPr id="14" name="Picture 2" descr="E:\01 日常工作\03 品牌规范设计\公司广告源文档\HW LOGO(horizontal）111.png"/>
          <p:cNvPicPr>
            <a:picLocks noChangeAspect="1" noChangeArrowheads="1"/>
          </p:cNvPicPr>
          <p:nvPr userDrawn="1"/>
        </p:nvPicPr>
        <p:blipFill>
          <a:blip r:embed="rId10" cstate="print">
            <a:lum/>
          </a:blip>
          <a:stretch>
            <a:fillRect/>
          </a:stretch>
        </p:blipFill>
        <p:spPr bwMode="auto">
          <a:xfrm>
            <a:off x="10618156" y="6430759"/>
            <a:ext cx="1249200" cy="313765"/>
          </a:xfrm>
          <a:prstGeom prst="rect">
            <a:avLst/>
          </a:prstGeom>
          <a:noFill/>
        </p:spPr>
      </p:pic>
      <p:cxnSp>
        <p:nvCxnSpPr>
          <p:cNvPr id="15" name="直接连接符 14"/>
          <p:cNvCxnSpPr/>
          <p:nvPr userDrawn="1"/>
        </p:nvCxnSpPr>
        <p:spPr>
          <a:xfrm>
            <a:off x="327820" y="6371800"/>
            <a:ext cx="11539537" cy="0"/>
          </a:xfrm>
          <a:prstGeom prst="line">
            <a:avLst/>
          </a:prstGeom>
          <a:ln w="6350">
            <a:solidFill>
              <a:schemeClr val="tx2">
                <a:lumMod val="20000"/>
                <a:lumOff val="80000"/>
                <a:alpha val="54000"/>
              </a:schemeClr>
            </a:solidFill>
          </a:ln>
        </p:spPr>
        <p:style>
          <a:lnRef idx="1">
            <a:schemeClr val="accent1"/>
          </a:lnRef>
          <a:fillRef idx="0">
            <a:schemeClr val="accent1"/>
          </a:fillRef>
          <a:effectRef idx="0">
            <a:schemeClr val="accent1"/>
          </a:effectRef>
          <a:fontRef idx="minor">
            <a:schemeClr val="tx1"/>
          </a:fontRef>
        </p:style>
      </p:cxnSp>
      <p:pic>
        <p:nvPicPr>
          <p:cNvPr id="16" name="图片 15" descr="leading-new-ict.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435585" y="243378"/>
            <a:ext cx="1431771" cy="107975"/>
          </a:xfrm>
          <a:prstGeom prst="rect">
            <a:avLst/>
          </a:prstGeom>
        </p:spPr>
      </p:pic>
      <p:sp>
        <p:nvSpPr>
          <p:cNvPr id="17" name="Rectangle 5"/>
          <p:cNvSpPr>
            <a:spLocks noChangeArrowheads="1"/>
          </p:cNvSpPr>
          <p:nvPr userDrawn="1"/>
        </p:nvSpPr>
        <p:spPr bwMode="auto">
          <a:xfrm>
            <a:off x="3040521" y="6537794"/>
            <a:ext cx="272055" cy="195898"/>
          </a:xfrm>
          <a:prstGeom prst="rect">
            <a:avLst/>
          </a:prstGeom>
          <a:noFill/>
          <a:ln w="9525">
            <a:noFill/>
            <a:miter lim="800000"/>
            <a:headEnd/>
            <a:tailEnd/>
          </a:ln>
        </p:spPr>
        <p:txBody>
          <a:bodyPr lIns="0" tIns="0" rIns="0" bIns="0"/>
          <a:lstStyle/>
          <a:p>
            <a:pPr defTabSz="1219200" eaLnBrk="0" hangingPunct="0">
              <a:lnSpc>
                <a:spcPct val="85000"/>
              </a:lnSpc>
              <a:defRPr/>
            </a:pPr>
            <a:fld id="{F350CB96-EF0E-44F1-90D2-2D2DCEB1810F}" type="slidenum">
              <a:rPr lang="de-DE" altLang="zh-CN" sz="900" smtClean="0">
                <a:solidFill>
                  <a:prstClr val="white"/>
                </a:solidFill>
              </a:rPr>
              <a:pPr defTabSz="1219200" eaLnBrk="0" hangingPunct="0">
                <a:lnSpc>
                  <a:spcPct val="85000"/>
                </a:lnSpc>
                <a:defRPr/>
              </a:pPr>
              <a:t>‹#›</a:t>
            </a:fld>
            <a:endParaRPr lang="en-GB" altLang="zh-CN" sz="900" dirty="0">
              <a:solidFill>
                <a:prstClr val="white"/>
              </a:solidFill>
            </a:endParaRPr>
          </a:p>
        </p:txBody>
      </p:sp>
      <p:pic>
        <p:nvPicPr>
          <p:cNvPr id="21" name="Picture 2" descr="C:\Users\z00124665\Desktop\图形1.wmf"/>
          <p:cNvPicPr>
            <a:picLocks noChangeAspect="1" noChangeArrowheads="1"/>
          </p:cNvPicPr>
          <p:nvPr userDrawn="1"/>
        </p:nvPicPr>
        <p:blipFill>
          <a:blip r:embed="rId12" cstate="screen">
            <a:lum bright="100000"/>
            <a:extLst>
              <a:ext uri="{28A0092B-C50C-407E-A947-70E740481C1C}">
                <a14:useLocalDpi xmlns:a14="http://schemas.microsoft.com/office/drawing/2010/main"/>
              </a:ext>
            </a:extLst>
          </a:blip>
          <a:srcRect/>
          <a:stretch>
            <a:fillRect/>
          </a:stretch>
        </p:blipFill>
        <p:spPr bwMode="auto">
          <a:xfrm>
            <a:off x="322264" y="6524434"/>
            <a:ext cx="2655887" cy="120939"/>
          </a:xfrm>
          <a:prstGeom prst="rect">
            <a:avLst/>
          </a:prstGeom>
          <a:noFill/>
        </p:spPr>
      </p:pic>
    </p:spTree>
    <p:extLst>
      <p:ext uri="{BB962C8B-B14F-4D97-AF65-F5344CB8AC3E}">
        <p14:creationId xmlns:p14="http://schemas.microsoft.com/office/powerpoint/2010/main" val="351142649"/>
      </p:ext>
    </p:extLst>
  </p:cSld>
  <p:clrMap bg1="lt1" tx1="dk1" bg2="lt2" tx2="dk2" accent1="accent1" accent2="accent2" accent3="accent3" accent4="accent4" accent5="accent5" accent6="accent6" hlink="hlink" folHlink="folHlink"/>
  <p:sldLayoutIdLst>
    <p:sldLayoutId id="2147483727" r:id="rId1"/>
    <p:sldLayoutId id="2147483729" r:id="rId2"/>
    <p:sldLayoutId id="2147483733" r:id="rId3"/>
    <p:sldLayoutId id="2147483734" r:id="rId4"/>
    <p:sldLayoutId id="2147483735" r:id="rId5"/>
    <p:sldLayoutId id="2147483736" r:id="rId6"/>
    <p:sldLayoutId id="2147483737" r:id="rId7"/>
  </p:sldLayoutIdLst>
  <p:transition/>
  <p:timing>
    <p:tnLst>
      <p:par>
        <p:cTn id="1" dur="indefinite" restart="never" nodeType="tmRoot"/>
      </p:par>
    </p:tnLst>
  </p:timing>
  <p:txStyles>
    <p:titleStyle>
      <a:lvl1pPr algn="ctr" defTabSz="1219200" rtl="0" eaLnBrk="1" latinLnBrk="0" hangingPunct="1">
        <a:spcBef>
          <a:spcPct val="0"/>
        </a:spcBef>
        <a:buNone/>
        <a:defRPr sz="5899" kern="1200">
          <a:solidFill>
            <a:schemeClr val="bg1"/>
          </a:solidFill>
          <a:latin typeface="+mj-lt"/>
          <a:ea typeface="+mj-ea"/>
          <a:cs typeface="+mj-cs"/>
        </a:defRPr>
      </a:lvl1pPr>
    </p:titleStyle>
    <p:bodyStyle>
      <a:lvl1pPr marL="457200" indent="-457200" algn="l" defTabSz="1219200" rtl="0" eaLnBrk="1" latinLnBrk="0" hangingPunct="1">
        <a:spcBef>
          <a:spcPct val="20000"/>
        </a:spcBef>
        <a:buFont typeface="Arial" pitchFamily="34" charset="0"/>
        <a:buChar char="•"/>
        <a:defRPr sz="4299" kern="1200">
          <a:solidFill>
            <a:schemeClr val="bg1"/>
          </a:solidFill>
          <a:latin typeface="+mn-lt"/>
          <a:ea typeface="+mn-ea"/>
          <a:cs typeface="+mn-cs"/>
        </a:defRPr>
      </a:lvl1pPr>
      <a:lvl2pPr marL="990600" indent="-381000" algn="l" defTabSz="1219200" rtl="0" eaLnBrk="1" latinLnBrk="0" hangingPunct="1">
        <a:spcBef>
          <a:spcPct val="20000"/>
        </a:spcBef>
        <a:buFont typeface="Arial" pitchFamily="34" charset="0"/>
        <a:buChar char="–"/>
        <a:defRPr sz="3699" kern="1200">
          <a:solidFill>
            <a:schemeClr val="bg1"/>
          </a:solidFill>
          <a:latin typeface="+mn-lt"/>
          <a:ea typeface="+mn-ea"/>
          <a:cs typeface="+mn-cs"/>
        </a:defRPr>
      </a:lvl2pPr>
      <a:lvl3pPr marL="1524000" indent="-304800" algn="l" defTabSz="1219200" rtl="0" eaLnBrk="1" latinLnBrk="0" hangingPunct="1">
        <a:spcBef>
          <a:spcPct val="20000"/>
        </a:spcBef>
        <a:buFont typeface="Arial" pitchFamily="34" charset="0"/>
        <a:buChar char="•"/>
        <a:defRPr sz="3199" kern="1200">
          <a:solidFill>
            <a:schemeClr val="bg1"/>
          </a:solidFill>
          <a:latin typeface="+mn-lt"/>
          <a:ea typeface="+mn-ea"/>
          <a:cs typeface="+mn-cs"/>
        </a:defRPr>
      </a:lvl3pPr>
      <a:lvl4pPr marL="2133600" indent="-304800" algn="l" defTabSz="1219200" rtl="0" eaLnBrk="1" latinLnBrk="0" hangingPunct="1">
        <a:spcBef>
          <a:spcPct val="20000"/>
        </a:spcBef>
        <a:buFont typeface="Arial" pitchFamily="34" charset="0"/>
        <a:buChar char="–"/>
        <a:defRPr sz="2699" kern="1200">
          <a:solidFill>
            <a:schemeClr val="bg1"/>
          </a:solidFill>
          <a:latin typeface="+mn-lt"/>
          <a:ea typeface="+mn-ea"/>
          <a:cs typeface="+mn-cs"/>
        </a:defRPr>
      </a:lvl4pPr>
      <a:lvl5pPr marL="2743200" indent="-304800" algn="l" defTabSz="1219200" rtl="0" eaLnBrk="1" latinLnBrk="0" hangingPunct="1">
        <a:spcBef>
          <a:spcPct val="20000"/>
        </a:spcBef>
        <a:buFont typeface="Arial" pitchFamily="34" charset="0"/>
        <a:buChar char="»"/>
        <a:defRPr sz="2699" kern="1200">
          <a:solidFill>
            <a:schemeClr val="bg1"/>
          </a:solidFill>
          <a:latin typeface="+mn-lt"/>
          <a:ea typeface="+mn-ea"/>
          <a:cs typeface="+mn-cs"/>
        </a:defRPr>
      </a:lvl5pPr>
      <a:lvl6pPr marL="33528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23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9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15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199" algn="l" defTabSz="1219200" rtl="0" eaLnBrk="1" latinLnBrk="0" hangingPunct="1">
        <a:defRPr sz="2400" kern="1200">
          <a:solidFill>
            <a:schemeClr val="tx1"/>
          </a:solidFill>
          <a:latin typeface="+mn-lt"/>
          <a:ea typeface="+mn-ea"/>
          <a:cs typeface="+mn-cs"/>
        </a:defRPr>
      </a:lvl8pPr>
      <a:lvl9pPr marL="4876799"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3624346" y="2277139"/>
            <a:ext cx="4946482" cy="1446214"/>
          </a:xfrm>
          <a:prstGeom prst="rect">
            <a:avLst/>
          </a:prstGeom>
          <a:noFill/>
        </p:spPr>
        <p:txBody>
          <a:bodyPr wrap="none" rtlCol="0">
            <a:spAutoFit/>
          </a:bodyPr>
          <a:lstStyle/>
          <a:p>
            <a:pPr defTabSz="1219200"/>
            <a:r>
              <a:rPr lang="en-US" altLang="zh-CN" sz="8798" dirty="0">
                <a:solidFill>
                  <a:prstClr val="white"/>
                </a:solidFill>
                <a:latin typeface="FrutigerNext LT LightCn" pitchFamily="34" charset="0"/>
              </a:rPr>
              <a:t>THANK YOU</a:t>
            </a:r>
            <a:endParaRPr lang="zh-CN" altLang="en-US" sz="8798" dirty="0">
              <a:solidFill>
                <a:prstClr val="white"/>
              </a:solidFill>
              <a:latin typeface="FrutigerNext LT LightCn" pitchFamily="34" charset="0"/>
            </a:endParaRPr>
          </a:p>
        </p:txBody>
      </p:sp>
      <p:sp>
        <p:nvSpPr>
          <p:cNvPr id="11" name="TextBox 10"/>
          <p:cNvSpPr txBox="1"/>
          <p:nvPr userDrawn="1"/>
        </p:nvSpPr>
        <p:spPr>
          <a:xfrm>
            <a:off x="582613" y="5564853"/>
            <a:ext cx="11061700" cy="707722"/>
          </a:xfrm>
          <a:prstGeom prst="rect">
            <a:avLst/>
          </a:prstGeom>
          <a:noFill/>
        </p:spPr>
        <p:txBody>
          <a:bodyPr wrap="square" rtlCol="0">
            <a:spAutoFit/>
          </a:bodyPr>
          <a:lstStyle/>
          <a:p>
            <a:pPr defTabSz="1219200"/>
            <a:r>
              <a:rPr lang="en-US" altLang="zh-CN" sz="1000" b="1" dirty="0">
                <a:solidFill>
                  <a:prstClr val="white"/>
                </a:solidFill>
                <a:ea typeface="宋体" charset="-122"/>
                <a:cs typeface="Arial" pitchFamily="34" charset="0"/>
              </a:rPr>
              <a:t>Copyright©2016 Huawei Technologies Co., Ltd. All Rights Reserved.</a:t>
            </a:r>
            <a:endParaRPr lang="zh-CN" altLang="zh-CN" sz="1000" dirty="0">
              <a:solidFill>
                <a:prstClr val="white"/>
              </a:solidFill>
              <a:ea typeface="宋体" charset="-122"/>
              <a:cs typeface="Arial" pitchFamily="34" charset="0"/>
            </a:endParaRPr>
          </a:p>
          <a:p>
            <a:pPr defTabSz="1219200"/>
            <a:r>
              <a:rPr lang="en-US" altLang="zh-CN" sz="1000" dirty="0">
                <a:solidFill>
                  <a:prstClr val="white"/>
                </a:solidFill>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000" dirty="0">
              <a:solidFill>
                <a:prstClr val="white"/>
              </a:solidFill>
              <a:ea typeface="宋体" charset="-122"/>
              <a:cs typeface="Arial" pitchFamily="34" charset="0"/>
            </a:endParaRPr>
          </a:p>
        </p:txBody>
      </p:sp>
      <p:pic>
        <p:nvPicPr>
          <p:cNvPr id="5" name="Picture 2" descr="C:\Users\w00198332.CHINA\Desktop\封底.png"/>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 y="0"/>
            <a:ext cx="12201621" cy="6858000"/>
          </a:xfrm>
          <a:prstGeom prst="rect">
            <a:avLst/>
          </a:prstGeom>
          <a:noFill/>
        </p:spPr>
      </p:pic>
      <p:sp>
        <p:nvSpPr>
          <p:cNvPr id="7" name="TextBox 6"/>
          <p:cNvSpPr txBox="1"/>
          <p:nvPr userDrawn="1"/>
        </p:nvSpPr>
        <p:spPr>
          <a:xfrm>
            <a:off x="3776746" y="2429504"/>
            <a:ext cx="4946482" cy="1446214"/>
          </a:xfrm>
          <a:prstGeom prst="rect">
            <a:avLst/>
          </a:prstGeom>
          <a:noFill/>
        </p:spPr>
        <p:txBody>
          <a:bodyPr wrap="none" rtlCol="0">
            <a:spAutoFit/>
          </a:bodyPr>
          <a:lstStyle/>
          <a:p>
            <a:pPr defTabSz="1219200"/>
            <a:r>
              <a:rPr lang="en-US" altLang="zh-CN" sz="8798" dirty="0">
                <a:solidFill>
                  <a:prstClr val="white"/>
                </a:solidFill>
                <a:latin typeface="FrutigerNext LT LightCn" pitchFamily="34" charset="0"/>
              </a:rPr>
              <a:t>THANK YOU</a:t>
            </a:r>
            <a:endParaRPr lang="zh-CN" altLang="en-US" sz="8798" dirty="0">
              <a:solidFill>
                <a:prstClr val="white"/>
              </a:solidFill>
              <a:latin typeface="FrutigerNext LT LightCn" pitchFamily="34" charset="0"/>
            </a:endParaRPr>
          </a:p>
        </p:txBody>
      </p:sp>
      <p:sp>
        <p:nvSpPr>
          <p:cNvPr id="8" name="TextBox 7"/>
          <p:cNvSpPr txBox="1"/>
          <p:nvPr userDrawn="1"/>
        </p:nvSpPr>
        <p:spPr>
          <a:xfrm>
            <a:off x="735013" y="5717218"/>
            <a:ext cx="11061700" cy="707722"/>
          </a:xfrm>
          <a:prstGeom prst="rect">
            <a:avLst/>
          </a:prstGeom>
          <a:noFill/>
        </p:spPr>
        <p:txBody>
          <a:bodyPr wrap="square" rtlCol="0">
            <a:spAutoFit/>
          </a:bodyPr>
          <a:lstStyle/>
          <a:p>
            <a:pPr defTabSz="1219200"/>
            <a:r>
              <a:rPr lang="en-US" altLang="zh-CN" sz="1000" b="1" dirty="0">
                <a:solidFill>
                  <a:prstClr val="white"/>
                </a:solidFill>
                <a:ea typeface="宋体" charset="-122"/>
                <a:cs typeface="Arial" pitchFamily="34" charset="0"/>
              </a:rPr>
              <a:t>Copyright©2016 Huawei Technologies Co., Ltd. All Rights Reserved.</a:t>
            </a:r>
            <a:endParaRPr lang="zh-CN" altLang="zh-CN" sz="1000" dirty="0">
              <a:solidFill>
                <a:prstClr val="white"/>
              </a:solidFill>
              <a:ea typeface="宋体" charset="-122"/>
              <a:cs typeface="Arial" pitchFamily="34" charset="0"/>
            </a:endParaRPr>
          </a:p>
          <a:p>
            <a:pPr defTabSz="1219200"/>
            <a:r>
              <a:rPr lang="en-US" altLang="zh-CN" sz="1000" dirty="0">
                <a:solidFill>
                  <a:prstClr val="white"/>
                </a:solidFill>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000" dirty="0">
              <a:solidFill>
                <a:prstClr val="white"/>
              </a:solidFill>
              <a:ea typeface="宋体" charset="-122"/>
              <a:cs typeface="Arial" pitchFamily="34" charset="0"/>
            </a:endParaRPr>
          </a:p>
        </p:txBody>
      </p:sp>
    </p:spTree>
    <p:extLst>
      <p:ext uri="{BB962C8B-B14F-4D97-AF65-F5344CB8AC3E}">
        <p14:creationId xmlns:p14="http://schemas.microsoft.com/office/powerpoint/2010/main" val="1900624842"/>
      </p:ext>
    </p:extLst>
  </p:cSld>
  <p:clrMap bg1="lt1" tx1="dk1" bg2="lt2" tx2="dk2" accent1="accent1" accent2="accent2" accent3="accent3" accent4="accent4" accent5="accent5" accent6="accent6" hlink="hlink" folHlink="folHlink"/>
  <p:sldLayoutIdLst>
    <p:sldLayoutId id="2147483732" r:id="rId1"/>
  </p:sldLayoutIdLst>
  <p:transition/>
  <p:txStyles>
    <p:titleStyle>
      <a:lvl1pPr algn="ctr" defTabSz="1219200" rtl="0" eaLnBrk="1" latinLnBrk="0" hangingPunct="1">
        <a:spcBef>
          <a:spcPct val="0"/>
        </a:spcBef>
        <a:buNone/>
        <a:defRPr sz="5899"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600" indent="-381000" algn="l" defTabSz="1219200"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4000" indent="-304800" algn="l" defTabSz="1219200"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6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32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800"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23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9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1599" indent="-304800" algn="l" defTabSz="1219200"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199" algn="l" defTabSz="1219200" rtl="0" eaLnBrk="1" latinLnBrk="0" hangingPunct="1">
        <a:defRPr sz="2400" kern="1200">
          <a:solidFill>
            <a:schemeClr val="tx1"/>
          </a:solidFill>
          <a:latin typeface="+mn-lt"/>
          <a:ea typeface="+mn-ea"/>
          <a:cs typeface="+mn-cs"/>
        </a:defRPr>
      </a:lvl8pPr>
      <a:lvl9pPr marL="4876799"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100">
              <a:schemeClr val="tx2">
                <a:lumMod val="20000"/>
                <a:lumOff val="80000"/>
                <a:alpha val="44000"/>
              </a:schemeClr>
            </a:gs>
            <a:gs pos="0">
              <a:schemeClr val="tx2">
                <a:lumMod val="20000"/>
                <a:lumOff val="80000"/>
                <a:alpha val="64000"/>
              </a:schemeClr>
            </a:gs>
            <a:gs pos="100000">
              <a:srgbClr val="22588C"/>
            </a:gs>
          </a:gsLst>
          <a:lin ang="5400000" scaled="1"/>
        </a:gradFill>
        <a:effectLst/>
      </p:bgPr>
    </p:bg>
    <p:spTree>
      <p:nvGrpSpPr>
        <p:cNvPr id="1" name=""/>
        <p:cNvGrpSpPr/>
        <p:nvPr/>
      </p:nvGrpSpPr>
      <p:grpSpPr>
        <a:xfrm>
          <a:off x="0" y="0"/>
          <a:ext cx="0" cy="0"/>
          <a:chOff x="0" y="0"/>
          <a:chExt cx="0" cy="0"/>
        </a:xfrm>
      </p:grpSpPr>
      <p:sp>
        <p:nvSpPr>
          <p:cNvPr id="8" name="标题 1"/>
          <p:cNvSpPr txBox="1">
            <a:spLocks/>
          </p:cNvSpPr>
          <p:nvPr/>
        </p:nvSpPr>
        <p:spPr>
          <a:xfrm>
            <a:off x="406847" y="2651458"/>
            <a:ext cx="11320696" cy="969788"/>
          </a:xfrm>
          <a:prstGeom prst="rect">
            <a:avLst/>
          </a:prstGeom>
        </p:spPr>
        <p:txBody>
          <a:bodyPr anchor="ctr">
            <a:noAutofit/>
          </a:bodyPr>
          <a:ls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spcBef>
                <a:spcPct val="0"/>
              </a:spcBef>
              <a:defRPr/>
            </a:pPr>
            <a:r>
              <a:rPr lang="en-US" altLang="zh-CN" sz="4800" b="1" dirty="0" smtClean="0">
                <a:solidFill>
                  <a:srgbClr val="FFFF00"/>
                </a:solidFill>
                <a:effectLst>
                  <a:outerShdw blurRad="38100" dist="38100" dir="2700000" algn="tl">
                    <a:srgbClr val="000000">
                      <a:alpha val="43137"/>
                    </a:srgbClr>
                  </a:outerShdw>
                </a:effectLst>
              </a:rPr>
              <a:t>Digitalization:  </a:t>
            </a:r>
          </a:p>
          <a:p>
            <a:pPr>
              <a:spcBef>
                <a:spcPct val="0"/>
              </a:spcBef>
              <a:defRPr/>
            </a:pPr>
            <a:endParaRPr lang="en-US" altLang="zh-CN" sz="1600" b="1" dirty="0">
              <a:solidFill>
                <a:srgbClr val="FFFF00"/>
              </a:solidFill>
              <a:effectLst>
                <a:outerShdw blurRad="38100" dist="38100" dir="2700000" algn="tl">
                  <a:srgbClr val="000000">
                    <a:alpha val="43137"/>
                  </a:srgbClr>
                </a:outerShdw>
              </a:effectLst>
            </a:endParaRPr>
          </a:p>
          <a:p>
            <a:pPr>
              <a:spcBef>
                <a:spcPct val="0"/>
              </a:spcBef>
              <a:defRPr/>
            </a:pPr>
            <a:r>
              <a:rPr lang="en-US" altLang="zh-CN" sz="4400" b="1" dirty="0" smtClean="0">
                <a:solidFill>
                  <a:srgbClr val="FFFF00"/>
                </a:solidFill>
                <a:effectLst>
                  <a:outerShdw blurRad="38100" dist="38100" dir="2700000" algn="tl">
                    <a:srgbClr val="000000">
                      <a:alpha val="43137"/>
                    </a:srgbClr>
                  </a:outerShdw>
                </a:effectLst>
              </a:rPr>
              <a:t>Disintermediation or the </a:t>
            </a:r>
          </a:p>
          <a:p>
            <a:pPr>
              <a:spcBef>
                <a:spcPct val="0"/>
              </a:spcBef>
              <a:defRPr/>
            </a:pPr>
            <a:r>
              <a:rPr lang="en-US" altLang="zh-CN" sz="4400" b="1" dirty="0" err="1" smtClean="0">
                <a:solidFill>
                  <a:srgbClr val="FFFF00"/>
                </a:solidFill>
                <a:effectLst>
                  <a:outerShdw blurRad="38100" dist="38100" dir="2700000" algn="tl">
                    <a:srgbClr val="000000">
                      <a:alpha val="43137"/>
                    </a:srgbClr>
                  </a:outerShdw>
                </a:effectLst>
              </a:rPr>
              <a:t>Democratisation</a:t>
            </a:r>
            <a:r>
              <a:rPr lang="en-US" altLang="zh-CN" sz="4400" b="1" dirty="0" smtClean="0">
                <a:solidFill>
                  <a:srgbClr val="FFFF00"/>
                </a:solidFill>
                <a:effectLst>
                  <a:outerShdw blurRad="38100" dist="38100" dir="2700000" algn="tl">
                    <a:srgbClr val="000000">
                      <a:alpha val="43137"/>
                    </a:srgbClr>
                  </a:outerShdw>
                </a:effectLst>
              </a:rPr>
              <a:t> of Financial Services</a:t>
            </a:r>
            <a:r>
              <a:rPr lang="en-US" altLang="zh-CN" sz="4800" b="1" dirty="0" smtClean="0">
                <a:solidFill>
                  <a:srgbClr val="FFFF00"/>
                </a:solidFill>
                <a:effectLst>
                  <a:outerShdw blurRad="38100" dist="38100" dir="2700000" algn="tl">
                    <a:srgbClr val="000000">
                      <a:alpha val="43137"/>
                    </a:srgbClr>
                  </a:outerShdw>
                </a:effectLst>
              </a:rPr>
              <a:t>?</a:t>
            </a:r>
            <a:endParaRPr lang="en-US" altLang="zh-CN" sz="48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06847" y="4697188"/>
            <a:ext cx="4640239" cy="923330"/>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Ronald A. Fons</a:t>
            </a:r>
          </a:p>
          <a:p>
            <a:r>
              <a:rPr lang="en-US" b="1" dirty="0" smtClean="0">
                <a:solidFill>
                  <a:schemeClr val="bg1"/>
                </a:solidFill>
                <a:effectLst>
                  <a:outerShdw blurRad="38100" dist="38100" dir="2700000" algn="tl">
                    <a:srgbClr val="000000">
                      <a:alpha val="43137"/>
                    </a:srgbClr>
                  </a:outerShdw>
                </a:effectLst>
              </a:rPr>
              <a:t>Global Head, Financial Services Sector</a:t>
            </a:r>
          </a:p>
          <a:p>
            <a:r>
              <a:rPr lang="en-US" b="1" dirty="0" smtClean="0">
                <a:solidFill>
                  <a:schemeClr val="bg1"/>
                </a:solidFill>
                <a:effectLst>
                  <a:outerShdw blurRad="38100" dist="38100" dir="2700000" algn="tl">
                    <a:srgbClr val="000000">
                      <a:alpha val="43137"/>
                    </a:srgbClr>
                  </a:outerShdw>
                </a:effectLst>
              </a:rPr>
              <a:t>ronald.fons@huawei.com</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179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060" y="1125277"/>
            <a:ext cx="1386236" cy="13859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3012" y="2781079"/>
            <a:ext cx="2664296" cy="2584724"/>
          </a:xfrm>
          <a:prstGeom prst="rect">
            <a:avLst/>
          </a:prstGeom>
          <a:noFill/>
        </p:spPr>
        <p:txBody>
          <a:bodyPr wrap="square" rtlCol="0">
            <a:spAutoFit/>
          </a:bodyPr>
          <a:lstStyle/>
          <a:p>
            <a:r>
              <a:rPr lang="en-GB" sz="1800" b="1" dirty="0" smtClean="0">
                <a:solidFill>
                  <a:schemeClr val="bg1"/>
                </a:solidFill>
                <a:effectLst>
                  <a:outerShdw blurRad="38100" dist="38100" dir="2700000" algn="tl">
                    <a:srgbClr val="000000">
                      <a:alpha val="43137"/>
                    </a:srgbClr>
                  </a:outerShdw>
                </a:effectLst>
                <a:latin typeface="Calibri"/>
                <a:ea typeface="Tahoma" charset="0"/>
                <a:cs typeface="Tahoma" charset="0"/>
              </a:rPr>
              <a:t>Most </a:t>
            </a:r>
            <a:r>
              <a:rPr lang="en-GB" sz="1800" b="1" dirty="0">
                <a:solidFill>
                  <a:schemeClr val="bg1"/>
                </a:solidFill>
                <a:effectLst>
                  <a:outerShdw blurRad="38100" dist="38100" dir="2700000" algn="tl">
                    <a:srgbClr val="000000">
                      <a:alpha val="43137"/>
                    </a:srgbClr>
                  </a:outerShdw>
                </a:effectLst>
                <a:latin typeface="Calibri"/>
                <a:ea typeface="Tahoma" charset="0"/>
                <a:cs typeface="Tahoma" charset="0"/>
              </a:rPr>
              <a:t>prevalent form of </a:t>
            </a:r>
            <a:r>
              <a:rPr lang="en-GB" sz="1800" b="1" dirty="0" err="1">
                <a:solidFill>
                  <a:schemeClr val="bg1"/>
                </a:solidFill>
                <a:effectLst>
                  <a:outerShdw blurRad="38100" dist="38100" dir="2700000" algn="tl">
                    <a:srgbClr val="000000">
                      <a:alpha val="43137"/>
                    </a:srgbClr>
                  </a:outerShdw>
                </a:effectLst>
                <a:latin typeface="Calibri"/>
                <a:ea typeface="Tahoma" charset="0"/>
                <a:cs typeface="Tahoma" charset="0"/>
              </a:rPr>
              <a:t>Robo</a:t>
            </a:r>
            <a:r>
              <a:rPr lang="en-GB" sz="1800" b="1" dirty="0">
                <a:solidFill>
                  <a:schemeClr val="bg1"/>
                </a:solidFill>
                <a:effectLst>
                  <a:outerShdw blurRad="38100" dist="38100" dir="2700000" algn="tl">
                    <a:srgbClr val="000000">
                      <a:alpha val="43137"/>
                    </a:srgbClr>
                  </a:outerShdw>
                </a:effectLst>
                <a:latin typeface="Calibri"/>
                <a:ea typeface="Tahoma" charset="0"/>
                <a:cs typeface="Tahoma" charset="0"/>
              </a:rPr>
              <a:t> today where clients portfolios get built based on a </a:t>
            </a:r>
            <a:r>
              <a:rPr lang="en-GB" sz="1800" b="1" dirty="0">
                <a:solidFill>
                  <a:srgbClr val="FFFF00"/>
                </a:solidFill>
                <a:effectLst>
                  <a:outerShdw blurRad="38100" dist="38100" dir="2700000" algn="tl">
                    <a:srgbClr val="000000">
                      <a:alpha val="43137"/>
                    </a:srgbClr>
                  </a:outerShdw>
                </a:effectLst>
                <a:latin typeface="Calibri"/>
                <a:ea typeface="Tahoma" charset="0"/>
                <a:cs typeface="Tahoma" charset="0"/>
              </a:rPr>
              <a:t>short online survey</a:t>
            </a:r>
            <a:r>
              <a:rPr lang="en-GB" sz="1800" b="1" dirty="0">
                <a:solidFill>
                  <a:schemeClr val="bg1"/>
                </a:solidFill>
                <a:effectLst>
                  <a:outerShdw blurRad="38100" dist="38100" dir="2700000" algn="tl">
                    <a:srgbClr val="000000">
                      <a:alpha val="43137"/>
                    </a:srgbClr>
                  </a:outerShdw>
                </a:effectLst>
                <a:latin typeface="Calibri"/>
                <a:ea typeface="Tahoma" charset="0"/>
                <a:cs typeface="Tahoma" charset="0"/>
              </a:rPr>
              <a:t>. The portfolio construction strategies use underlying </a:t>
            </a:r>
            <a:r>
              <a:rPr lang="en-GB" sz="1800" b="1" dirty="0" smtClean="0">
                <a:solidFill>
                  <a:srgbClr val="FFFF00"/>
                </a:solidFill>
                <a:effectLst>
                  <a:outerShdw blurRad="38100" dist="38100" dir="2700000" algn="tl">
                    <a:srgbClr val="000000">
                      <a:alpha val="43137"/>
                    </a:srgbClr>
                  </a:outerShdw>
                </a:effectLst>
                <a:latin typeface="Calibri"/>
                <a:ea typeface="Tahoma" charset="0"/>
                <a:cs typeface="Tahoma" charset="0"/>
              </a:rPr>
              <a:t>ETF </a:t>
            </a:r>
            <a:r>
              <a:rPr lang="en-GB" sz="1800" b="1" dirty="0">
                <a:solidFill>
                  <a:srgbClr val="FFFF00"/>
                </a:solidFill>
                <a:effectLst>
                  <a:outerShdw blurRad="38100" dist="38100" dir="2700000" algn="tl">
                    <a:srgbClr val="000000">
                      <a:alpha val="43137"/>
                    </a:srgbClr>
                  </a:outerShdw>
                </a:effectLst>
                <a:latin typeface="Calibri"/>
                <a:ea typeface="Tahoma" charset="0"/>
                <a:cs typeface="Tahoma" charset="0"/>
              </a:rPr>
              <a:t>baskets </a:t>
            </a:r>
            <a:r>
              <a:rPr lang="en-GB" sz="1800" b="1" dirty="0">
                <a:solidFill>
                  <a:schemeClr val="bg1"/>
                </a:solidFill>
                <a:effectLst>
                  <a:outerShdw blurRad="38100" dist="38100" dir="2700000" algn="tl">
                    <a:srgbClr val="000000">
                      <a:alpha val="43137"/>
                    </a:srgbClr>
                  </a:outerShdw>
                </a:effectLst>
                <a:latin typeface="Calibri"/>
                <a:ea typeface="Tahoma" charset="0"/>
                <a:cs typeface="Tahoma" charset="0"/>
              </a:rPr>
              <a:t>weighted between </a:t>
            </a:r>
            <a:r>
              <a:rPr lang="en-GB" sz="1800" b="1" dirty="0">
                <a:solidFill>
                  <a:srgbClr val="FFFF00"/>
                </a:solidFill>
                <a:effectLst>
                  <a:outerShdw blurRad="38100" dist="38100" dir="2700000" algn="tl">
                    <a:srgbClr val="000000">
                      <a:alpha val="43137"/>
                    </a:srgbClr>
                  </a:outerShdw>
                </a:effectLst>
                <a:latin typeface="Calibri"/>
                <a:ea typeface="Tahoma" charset="0"/>
                <a:cs typeface="Tahoma" charset="0"/>
              </a:rPr>
              <a:t>stocks, bonds and gold</a:t>
            </a:r>
            <a:r>
              <a:rPr lang="en-GB" sz="1800" b="1" dirty="0" smtClean="0">
                <a:solidFill>
                  <a:srgbClr val="FFFF00"/>
                </a:solidFill>
                <a:effectLst>
                  <a:outerShdw blurRad="38100" dist="38100" dir="2700000" algn="tl">
                    <a:srgbClr val="000000">
                      <a:alpha val="43137"/>
                    </a:srgbClr>
                  </a:outerShdw>
                </a:effectLst>
                <a:latin typeface="Calibri"/>
                <a:ea typeface="Tahoma" charset="0"/>
                <a:cs typeface="Tahoma" charset="0"/>
              </a:rPr>
              <a:t>.</a:t>
            </a:r>
            <a:endParaRPr lang="en-US" sz="2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314330" y="622785"/>
            <a:ext cx="1584176" cy="369332"/>
          </a:xfrm>
          <a:prstGeom prst="rect">
            <a:avLst/>
          </a:prstGeom>
          <a:noFill/>
        </p:spPr>
        <p:txBody>
          <a:bodyPr wrap="square" rtlCol="0">
            <a:spAutoFit/>
          </a:bodyPr>
          <a:lstStyle/>
          <a:p>
            <a:r>
              <a:rPr lang="en-US" b="1" dirty="0" err="1" smtClean="0">
                <a:solidFill>
                  <a:schemeClr val="bg1"/>
                </a:solidFill>
                <a:effectLst>
                  <a:outerShdw blurRad="38100" dist="38100" dir="2700000" algn="tl">
                    <a:srgbClr val="000000">
                      <a:alpha val="43137"/>
                    </a:srgbClr>
                  </a:outerShdw>
                </a:effectLst>
              </a:rPr>
              <a:t>Robo</a:t>
            </a:r>
            <a:r>
              <a:rPr lang="en-US" b="1" dirty="0" smtClean="0">
                <a:solidFill>
                  <a:schemeClr val="bg1"/>
                </a:solidFill>
                <a:effectLst>
                  <a:outerShdw blurRad="38100" dist="38100" dir="2700000" algn="tl">
                    <a:srgbClr val="000000">
                      <a:alpha val="43137"/>
                    </a:srgbClr>
                  </a:outerShdw>
                </a:effectLst>
              </a:rPr>
              <a:t> 1.0</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945460" y="621339"/>
            <a:ext cx="1584176" cy="369332"/>
          </a:xfrm>
          <a:prstGeom prst="rect">
            <a:avLst/>
          </a:prstGeom>
          <a:noFill/>
        </p:spPr>
        <p:txBody>
          <a:bodyPr wrap="square" rtlCol="0">
            <a:spAutoFit/>
          </a:bodyPr>
          <a:lstStyle/>
          <a:p>
            <a:r>
              <a:rPr lang="en-US" b="1" dirty="0" err="1" smtClean="0">
                <a:solidFill>
                  <a:schemeClr val="bg1"/>
                </a:solidFill>
                <a:effectLst>
                  <a:outerShdw blurRad="38100" dist="38100" dir="2700000" algn="tl">
                    <a:srgbClr val="000000">
                      <a:alpha val="43137"/>
                    </a:srgbClr>
                  </a:outerShdw>
                </a:effectLst>
              </a:rPr>
              <a:t>Robo</a:t>
            </a:r>
            <a:r>
              <a:rPr lang="en-US" b="1" dirty="0" smtClean="0">
                <a:solidFill>
                  <a:schemeClr val="bg1"/>
                </a:solidFill>
                <a:effectLst>
                  <a:outerShdw blurRad="38100" dist="38100" dir="2700000" algn="tl">
                    <a:srgbClr val="000000">
                      <a:alpha val="43137"/>
                    </a:srgbClr>
                  </a:outerShdw>
                </a:effectLst>
              </a:rPr>
              <a:t> 2.0</a:t>
            </a:r>
            <a:endParaRPr lang="en-US"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4622352" y="2781077"/>
            <a:ext cx="2555356" cy="23385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Hybrid model</a:t>
            </a:r>
            <a:r>
              <a:rPr kumimoji="0" lang="en-GB"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 whereby </a:t>
            </a:r>
            <a:r>
              <a:rPr kumimoji="0" lang="en-GB" sz="1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artificial intelligence </a:t>
            </a:r>
            <a:r>
              <a:rPr kumimoji="0" lang="en-GB"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supports the advice and decision making of an adviser. Particularly potent for </a:t>
            </a:r>
            <a:r>
              <a:rPr kumimoji="0" lang="en-GB" sz="1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estate and tax planning</a:t>
            </a:r>
            <a:r>
              <a:rPr kumimoji="0" lang="en-GB"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a:t>
            </a:r>
            <a:r>
              <a:rPr kumimoji="0" lang="en-HK"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
            </a:r>
            <a:br>
              <a:rPr kumimoji="0" lang="en-HK"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br>
            <a:endParaRPr kumimoji="0" lang="en-US" sz="20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ndParaRPr>
          </a:p>
        </p:txBody>
      </p:sp>
      <p:pic>
        <p:nvPicPr>
          <p:cNvPr id="1028" name="Picture 4" descr="Image result for Robo Advisor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4224" y="1213871"/>
            <a:ext cx="2857500" cy="129732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93932" y="621339"/>
            <a:ext cx="1584176" cy="369332"/>
          </a:xfrm>
          <a:prstGeom prst="rect">
            <a:avLst/>
          </a:prstGeom>
          <a:noFill/>
        </p:spPr>
        <p:txBody>
          <a:bodyPr wrap="square" rtlCol="0">
            <a:spAutoFit/>
          </a:bodyPr>
          <a:lstStyle/>
          <a:p>
            <a:r>
              <a:rPr lang="en-US" b="1" dirty="0" err="1" smtClean="0">
                <a:solidFill>
                  <a:schemeClr val="bg1"/>
                </a:solidFill>
                <a:effectLst>
                  <a:outerShdw blurRad="38100" dist="38100" dir="2700000" algn="tl">
                    <a:srgbClr val="000000">
                      <a:alpha val="43137"/>
                    </a:srgbClr>
                  </a:outerShdw>
                </a:effectLst>
              </a:rPr>
              <a:t>Robo</a:t>
            </a:r>
            <a:r>
              <a:rPr lang="en-US" b="1" dirty="0" smtClean="0">
                <a:solidFill>
                  <a:schemeClr val="bg1"/>
                </a:solidFill>
                <a:effectLst>
                  <a:outerShdw blurRad="38100" dist="38100" dir="2700000" algn="tl">
                    <a:srgbClr val="000000">
                      <a:alpha val="43137"/>
                    </a:srgbClr>
                  </a:outerShdw>
                </a:effectLst>
              </a:rPr>
              <a:t> 3.0</a:t>
            </a:r>
            <a:endParaRPr lang="en-US" b="1" dirty="0">
              <a:solidFill>
                <a:schemeClr val="bg1"/>
              </a:solidFill>
              <a:effectLst>
                <a:outerShdw blurRad="38100" dist="38100" dir="2700000" algn="tl">
                  <a:srgbClr val="000000">
                    <a:alpha val="43137"/>
                  </a:srgbClr>
                </a:outerShdw>
              </a:effectLst>
            </a:endParaRPr>
          </a:p>
        </p:txBody>
      </p:sp>
      <p:pic>
        <p:nvPicPr>
          <p:cNvPr id="1030" name="Picture 6"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5859" y="1218677"/>
            <a:ext cx="2568142" cy="129251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8689876" y="2637095"/>
            <a:ext cx="2424125" cy="37232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HK"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Present-Future model: </a:t>
            </a:r>
            <a:r>
              <a:rPr kumimoji="0" lang="en-GB" sz="1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Fully automated </a:t>
            </a:r>
            <a:r>
              <a:rPr kumimoji="0" lang="en-GB"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service combining </a:t>
            </a:r>
            <a:r>
              <a:rPr kumimoji="0" lang="en-GB" sz="1800" b="1" i="0" u="none" strike="noStrike" kern="0" cap="none" spc="0" normalizeH="0" baseline="0" noProof="0" dirty="0" err="1"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chatbot</a:t>
            </a:r>
            <a:r>
              <a:rPr kumimoji="0" lang="en-GB" sz="1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 automatic rebalancing, fractional ownership, </a:t>
            </a:r>
            <a:r>
              <a:rPr kumimoji="0" lang="en-GB" sz="1800" b="1" i="1"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nudging</a:t>
            </a:r>
            <a:r>
              <a:rPr kumimoji="0" lang="en-GB" sz="1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 back-testing and strategies underpinned by </a:t>
            </a:r>
            <a:r>
              <a:rPr kumimoji="0" lang="en-GB" sz="1800" b="1" i="0" u="none" strike="noStrike" kern="0" cap="none" spc="0" normalizeH="0" baseline="0" noProof="0" dirty="0" err="1" smtClean="0">
                <a:ln>
                  <a:noFill/>
                </a:ln>
                <a:solidFill>
                  <a:srgbClr val="FFFF00"/>
                </a:solidFill>
                <a:effectLst>
                  <a:outerShdw blurRad="38100" dist="38100" dir="2700000" algn="tl">
                    <a:srgbClr val="000000">
                      <a:alpha val="43137"/>
                    </a:srgbClr>
                  </a:outerShdw>
                </a:effectLst>
                <a:uLnTx/>
                <a:uFillTx/>
                <a:latin typeface="Calibri"/>
                <a:ea typeface="Tahoma" charset="0"/>
                <a:cs typeface="Tahoma" charset="0"/>
              </a:rPr>
              <a:t>algos</a:t>
            </a:r>
            <a:r>
              <a:rPr kumimoji="0" lang="en-GB"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 </a:t>
            </a:r>
            <a:r>
              <a:rPr kumimoji="0" lang="en-GB" sz="1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Blockchain</a:t>
            </a:r>
            <a:r>
              <a:rPr kumimoji="0" lang="en-GB" sz="1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t>, artificial intelligence, machine learning coupled with big data.</a:t>
            </a:r>
            <a:br>
              <a:rPr kumimoji="0" lang="en-GB" sz="1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Tahoma" charset="0"/>
                <a:cs typeface="Tahoma" charset="0"/>
              </a:rPr>
            </a:br>
            <a:endParaRPr kumimoji="0" lang="en-US" sz="2000" b="0"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ndParaRPr>
          </a:p>
        </p:txBody>
      </p:sp>
      <p:sp>
        <p:nvSpPr>
          <p:cNvPr id="12" name="TextBox 11"/>
          <p:cNvSpPr txBox="1"/>
          <p:nvPr/>
        </p:nvSpPr>
        <p:spPr>
          <a:xfrm>
            <a:off x="264939" y="-15034"/>
            <a:ext cx="11930236"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Wealth Management:  </a:t>
            </a:r>
            <a:r>
              <a:rPr lang="en-US" sz="2400" dirty="0" err="1" smtClean="0">
                <a:solidFill>
                  <a:schemeClr val="bg1"/>
                </a:solidFill>
                <a:effectLst>
                  <a:outerShdw blurRad="38100" dist="38100" dir="2700000" algn="tl">
                    <a:srgbClr val="000000">
                      <a:alpha val="43137"/>
                    </a:srgbClr>
                  </a:outerShdw>
                </a:effectLst>
              </a:rPr>
              <a:t>Robo</a:t>
            </a:r>
            <a:r>
              <a:rPr lang="en-US" sz="2400" dirty="0" smtClean="0">
                <a:solidFill>
                  <a:schemeClr val="bg1"/>
                </a:solidFill>
                <a:effectLst>
                  <a:outerShdw blurRad="38100" dist="38100" dir="2700000" algn="tl">
                    <a:srgbClr val="000000">
                      <a:alpha val="43137"/>
                    </a:srgbClr>
                  </a:outerShdw>
                </a:effectLst>
              </a:rPr>
              <a:t>-advisor is poised for exponential growth </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42716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Image result"/>
          <p:cNvSpPr>
            <a:spLocks noChangeAspect="1" noChangeArrowheads="1"/>
          </p:cNvSpPr>
          <p:nvPr/>
        </p:nvSpPr>
        <p:spPr bwMode="auto">
          <a:xfrm>
            <a:off x="307975" y="-2002961"/>
            <a:ext cx="8001000" cy="45042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Image result"/>
          <p:cNvSpPr>
            <a:spLocks noChangeAspect="1" noChangeArrowheads="1"/>
          </p:cNvSpPr>
          <p:nvPr/>
        </p:nvSpPr>
        <p:spPr bwMode="auto">
          <a:xfrm>
            <a:off x="155575" y="-1461749"/>
            <a:ext cx="4286250" cy="30472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1827387" y="1053286"/>
            <a:ext cx="9382768" cy="4006812"/>
            <a:chOff x="-23093" y="1654302"/>
            <a:chExt cx="9382768" cy="4007740"/>
          </a:xfrm>
        </p:grpSpPr>
        <p:sp>
          <p:nvSpPr>
            <p:cNvPr id="26" name="Arc 25"/>
            <p:cNvSpPr/>
            <p:nvPr/>
          </p:nvSpPr>
          <p:spPr>
            <a:xfrm rot="8443323">
              <a:off x="4033906" y="1654302"/>
              <a:ext cx="4273636" cy="920159"/>
            </a:xfrm>
            <a:prstGeom prst="arc">
              <a:avLst/>
            </a:prstGeom>
            <a:ln w="57150" cmpd="sng">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9423694">
              <a:off x="729057" y="3225376"/>
              <a:ext cx="4273636" cy="920159"/>
            </a:xfrm>
            <a:prstGeom prst="arc">
              <a:avLst/>
            </a:prstGeom>
            <a:ln w="57150" cmpd="sng">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8"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900" y="3950637"/>
              <a:ext cx="833901" cy="8339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099" y="3182998"/>
              <a:ext cx="767639" cy="76763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46"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36" y="4154421"/>
              <a:ext cx="806674" cy="80667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5124" y="3680623"/>
              <a:ext cx="787102" cy="78710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9195" y="2637706"/>
              <a:ext cx="1189406" cy="890906"/>
            </a:xfrm>
            <a:prstGeom prst="rect">
              <a:avLst/>
            </a:prstGeom>
            <a:noFill/>
            <a:ln w="9525">
              <a:solidFill>
                <a:schemeClr val="tx1"/>
              </a:solidFill>
              <a:miter lim="800000"/>
              <a:headEnd/>
              <a:tailEnd/>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Lst>
          </p:spPr>
        </p:pic>
        <p:pic>
          <p:nvPicPr>
            <p:cNvPr id="1049"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1323" y="2057874"/>
              <a:ext cx="826977" cy="754856"/>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953" y="4985282"/>
              <a:ext cx="1008111"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Digitalized</a:t>
              </a:r>
              <a:endParaRPr lang="en-US" sz="1200"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1525900" y="4797946"/>
              <a:ext cx="1008111"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Deceptive</a:t>
              </a:r>
              <a:endParaRPr lang="en-US" sz="12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3094980" y="4419258"/>
              <a:ext cx="1008111"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Disruptive</a:t>
              </a:r>
              <a:endParaRPr lang="en-US"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4824287" y="3645818"/>
              <a:ext cx="1512168"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Dematerializing</a:t>
              </a:r>
              <a:endParaRPr lang="en-US" sz="12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6119315" y="2925738"/>
              <a:ext cx="1512168"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Demonetizing</a:t>
              </a:r>
              <a:endParaRPr lang="en-US" sz="1200"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7163431" y="2072501"/>
              <a:ext cx="1512168"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Democratizing</a:t>
              </a:r>
              <a:endParaRPr lang="en-US" sz="1200" b="1" dirty="0">
                <a:solidFill>
                  <a:schemeClr val="bg1"/>
                </a:solidFill>
                <a:effectLst>
                  <a:outerShdw blurRad="38100" dist="38100" dir="2700000" algn="tl">
                    <a:srgbClr val="000000">
                      <a:alpha val="43137"/>
                    </a:srgbClr>
                  </a:outerShdw>
                </a:effectLst>
              </a:endParaRPr>
            </a:p>
          </p:txBody>
        </p:sp>
        <p:cxnSp>
          <p:nvCxnSpPr>
            <p:cNvPr id="11" name="Straight Connector 10"/>
            <p:cNvCxnSpPr/>
            <p:nvPr/>
          </p:nvCxnSpPr>
          <p:spPr>
            <a:xfrm flipV="1">
              <a:off x="3599035" y="3680623"/>
              <a:ext cx="720080" cy="270014"/>
            </a:xfrm>
            <a:prstGeom prst="line">
              <a:avLst/>
            </a:prstGeom>
            <a:ln w="571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865339" y="3687533"/>
              <a:ext cx="288032" cy="288032"/>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07794" y="2615017"/>
              <a:ext cx="1585315" cy="536382"/>
            </a:xfrm>
            <a:prstGeom prst="roundRect">
              <a:avLst/>
            </a:prstGeom>
            <a:solidFill>
              <a:schemeClr val="accent2">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bg1"/>
                  </a:solidFill>
                  <a:effectLst>
                    <a:outerShdw blurRad="38100" dist="38100" dir="2700000" algn="tl">
                      <a:srgbClr val="000000">
                        <a:alpha val="43137"/>
                      </a:srgbClr>
                    </a:outerShdw>
                  </a:effectLst>
                </a:rPr>
                <a:t>Robo</a:t>
              </a:r>
              <a:r>
                <a:rPr lang="en-US" sz="1400" b="1" dirty="0" smtClean="0">
                  <a:solidFill>
                    <a:schemeClr val="bg1"/>
                  </a:solidFill>
                  <a:effectLst>
                    <a:outerShdw blurRad="38100" dist="38100" dir="2700000" algn="tl">
                      <a:srgbClr val="000000">
                        <a:alpha val="43137"/>
                      </a:srgbClr>
                    </a:outerShdw>
                  </a:effectLst>
                </a:rPr>
                <a:t>-advice </a:t>
              </a:r>
            </a:p>
            <a:p>
              <a:pPr algn="ctr"/>
              <a:r>
                <a:rPr lang="en-US" sz="1400" b="1" dirty="0" smtClean="0">
                  <a:solidFill>
                    <a:schemeClr val="bg1"/>
                  </a:solidFill>
                  <a:effectLst>
                    <a:outerShdw blurRad="38100" dist="38100" dir="2700000" algn="tl">
                      <a:srgbClr val="000000">
                        <a:alpha val="43137"/>
                      </a:srgbClr>
                    </a:outerShdw>
                  </a:effectLst>
                </a:rPr>
                <a:t>is here today</a:t>
              </a:r>
              <a:endParaRPr lang="en-US" sz="1400" b="1" dirty="0">
                <a:solidFill>
                  <a:schemeClr val="bg1"/>
                </a:solidFill>
                <a:effectLst>
                  <a:outerShdw blurRad="38100" dist="38100" dir="2700000" algn="tl">
                    <a:srgbClr val="000000">
                      <a:alpha val="43137"/>
                    </a:srgbClr>
                  </a:outerShdw>
                </a:effectLst>
              </a:endParaRPr>
            </a:p>
          </p:txBody>
        </p:sp>
        <p:cxnSp>
          <p:nvCxnSpPr>
            <p:cNvPr id="14" name="Straight Arrow Connector 13"/>
            <p:cNvCxnSpPr/>
            <p:nvPr/>
          </p:nvCxnSpPr>
          <p:spPr>
            <a:xfrm>
              <a:off x="3378421" y="3122841"/>
              <a:ext cx="408932" cy="520843"/>
            </a:xfrm>
            <a:prstGeom prst="straightConnector1">
              <a:avLst/>
            </a:prstGeom>
            <a:ln w="571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093" y="5231155"/>
              <a:ext cx="1440160" cy="430887"/>
            </a:xfrm>
            <a:prstGeom prst="rect">
              <a:avLst/>
            </a:prstGeom>
            <a:noFill/>
          </p:spPr>
          <p:txBody>
            <a:bodyPr wrap="square" rtlCol="0">
              <a:spAutoFit/>
            </a:bodyPr>
            <a:lstStyle/>
            <a:p>
              <a:pPr>
                <a:tabLst>
                  <a:tab pos="114300" algn="l"/>
                </a:tabLst>
              </a:pPr>
              <a:r>
                <a:rPr lang="en-US" sz="1100" dirty="0" smtClean="0">
                  <a:solidFill>
                    <a:schemeClr val="bg1"/>
                  </a:solidFill>
                  <a:effectLst>
                    <a:outerShdw blurRad="38100" dist="38100" dir="2700000" algn="tl">
                      <a:srgbClr val="000000">
                        <a:alpha val="43137"/>
                      </a:srgbClr>
                    </a:outerShdw>
                  </a:effectLst>
                </a:rPr>
                <a:t>1. Advice begins to 	be digitalized</a:t>
              </a:r>
              <a:endParaRPr lang="en-US" sz="1100"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1510803" y="5013970"/>
              <a:ext cx="1747872" cy="430887"/>
            </a:xfrm>
            <a:prstGeom prst="rect">
              <a:avLst/>
            </a:prstGeom>
            <a:noFill/>
          </p:spPr>
          <p:txBody>
            <a:bodyPr wrap="square" rtlCol="0">
              <a:spAutoFit/>
            </a:bodyPr>
            <a:lstStyle/>
            <a:p>
              <a:pPr>
                <a:tabLst>
                  <a:tab pos="114300" algn="l"/>
                </a:tabLst>
              </a:pPr>
              <a:r>
                <a:rPr lang="en-US" sz="1100" dirty="0" smtClean="0">
                  <a:solidFill>
                    <a:schemeClr val="bg1"/>
                  </a:solidFill>
                  <a:effectLst>
                    <a:outerShdw blurRad="38100" dist="38100" dir="2700000" algn="tl">
                      <a:srgbClr val="000000">
                        <a:alpha val="43137"/>
                      </a:srgbClr>
                    </a:outerShdw>
                  </a:effectLst>
                </a:rPr>
                <a:t>2. A lot of hype but 	incumbents ignore it</a:t>
              </a:r>
              <a:endParaRPr lang="en-US" sz="1100"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3094979" y="4655091"/>
              <a:ext cx="2664296" cy="600164"/>
            </a:xfrm>
            <a:prstGeom prst="rect">
              <a:avLst/>
            </a:prstGeom>
            <a:noFill/>
          </p:spPr>
          <p:txBody>
            <a:bodyPr wrap="square" rtlCol="0">
              <a:spAutoFit/>
            </a:bodyPr>
            <a:lstStyle/>
            <a:p>
              <a:pPr>
                <a:tabLst>
                  <a:tab pos="114300" algn="l"/>
                </a:tabLst>
              </a:pPr>
              <a:r>
                <a:rPr lang="en-US" sz="1100" dirty="0" smtClean="0">
                  <a:solidFill>
                    <a:schemeClr val="bg1"/>
                  </a:solidFill>
                  <a:effectLst>
                    <a:outerShdw blurRad="38100" dist="38100" dir="2700000" algn="tl">
                      <a:srgbClr val="000000">
                        <a:alpha val="43137"/>
                      </a:srgbClr>
                    </a:outerShdw>
                  </a:effectLst>
                </a:rPr>
                <a:t>3. Well funded players invest in </a:t>
              </a:r>
              <a:r>
                <a:rPr lang="en-US" sz="1100" dirty="0" err="1" smtClean="0">
                  <a:solidFill>
                    <a:schemeClr val="bg1"/>
                  </a:solidFill>
                  <a:effectLst>
                    <a:outerShdw blurRad="38100" dist="38100" dir="2700000" algn="tl">
                      <a:srgbClr val="000000">
                        <a:alpha val="43137"/>
                      </a:srgbClr>
                    </a:outerShdw>
                  </a:effectLst>
                </a:rPr>
                <a:t>robo</a:t>
              </a:r>
              <a:r>
                <a:rPr lang="en-US" sz="1100" dirty="0" smtClean="0">
                  <a:solidFill>
                    <a:schemeClr val="bg1"/>
                  </a:solidFill>
                  <a:effectLst>
                    <a:outerShdw blurRad="38100" dist="38100" dir="2700000" algn="tl">
                      <a:srgbClr val="000000">
                        <a:alpha val="43137"/>
                      </a:srgbClr>
                    </a:outerShdw>
                  </a:effectLst>
                </a:rPr>
                <a:t>-	advice and combine it with human 	advice.  Assets are ready to move</a:t>
              </a:r>
              <a:endParaRPr lang="en-US" sz="1100"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4824286" y="3909750"/>
              <a:ext cx="3095229" cy="769441"/>
            </a:xfrm>
            <a:prstGeom prst="rect">
              <a:avLst/>
            </a:prstGeom>
            <a:noFill/>
          </p:spPr>
          <p:txBody>
            <a:bodyPr wrap="square" rtlCol="0">
              <a:spAutoFit/>
            </a:bodyPr>
            <a:lstStyle/>
            <a:p>
              <a:pPr>
                <a:tabLst>
                  <a:tab pos="114300" algn="l"/>
                </a:tabLst>
              </a:pPr>
              <a:r>
                <a:rPr lang="en-US" sz="1100" dirty="0" smtClean="0">
                  <a:solidFill>
                    <a:srgbClr val="FFFF00"/>
                  </a:solidFill>
                  <a:effectLst>
                    <a:outerShdw blurRad="38100" dist="38100" dir="2700000" algn="tl">
                      <a:srgbClr val="000000">
                        <a:alpha val="43137"/>
                      </a:srgbClr>
                    </a:outerShdw>
                  </a:effectLst>
                </a:rPr>
                <a:t>4. Add on of big data, predictive algorithmic 	analytics, cognitive computing, etc.  More 	complex. More holistic advice is automated</a:t>
              </a:r>
            </a:p>
            <a:p>
              <a:pPr>
                <a:tabLst>
                  <a:tab pos="114300" algn="l"/>
                </a:tabLst>
              </a:pPr>
              <a:r>
                <a:rPr lang="en-US" sz="1100" dirty="0">
                  <a:solidFill>
                    <a:srgbClr val="FFFF00"/>
                  </a:solidFill>
                  <a:effectLst>
                    <a:outerShdw blurRad="38100" dist="38100" dir="2700000" algn="tl">
                      <a:srgbClr val="000000">
                        <a:alpha val="43137"/>
                      </a:srgbClr>
                    </a:outerShdw>
                  </a:effectLst>
                </a:rPr>
                <a:t>	</a:t>
              </a:r>
              <a:r>
                <a:rPr lang="en-US" sz="1100" dirty="0" smtClean="0">
                  <a:solidFill>
                    <a:srgbClr val="FFFF00"/>
                  </a:solidFill>
                  <a:effectLst>
                    <a:outerShdw blurRad="38100" dist="38100" dir="2700000" algn="tl">
                      <a:srgbClr val="000000">
                        <a:alpha val="43137"/>
                      </a:srgbClr>
                    </a:outerShdw>
                  </a:effectLst>
                </a:rPr>
                <a:t>Pure AI/ML  </a:t>
              </a:r>
              <a:r>
                <a:rPr lang="en-US" sz="1100" dirty="0" err="1" smtClean="0">
                  <a:solidFill>
                    <a:srgbClr val="FFFF00"/>
                  </a:solidFill>
                  <a:effectLst>
                    <a:outerShdw blurRad="38100" dist="38100" dir="2700000" algn="tl">
                      <a:srgbClr val="000000">
                        <a:alpha val="43137"/>
                      </a:srgbClr>
                    </a:outerShdw>
                  </a:effectLst>
                </a:rPr>
                <a:t>Robo</a:t>
              </a:r>
              <a:r>
                <a:rPr lang="en-US" sz="1100" dirty="0" smtClean="0">
                  <a:solidFill>
                    <a:srgbClr val="FFFF00"/>
                  </a:solidFill>
                  <a:effectLst>
                    <a:outerShdw blurRad="38100" dist="38100" dir="2700000" algn="tl">
                      <a:srgbClr val="000000">
                        <a:alpha val="43137"/>
                      </a:srgbClr>
                    </a:outerShdw>
                  </a:effectLst>
                </a:rPr>
                <a:t> 3.0</a:t>
              </a:r>
              <a:endParaRPr lang="en-US" sz="1100" dirty="0">
                <a:solidFill>
                  <a:srgbClr val="FFFF00"/>
                </a:solidFill>
                <a:effectLst>
                  <a:outerShdw blurRad="38100" dist="38100" dir="2700000" algn="tl">
                    <a:srgbClr val="000000">
                      <a:alpha val="43137"/>
                    </a:srgbClr>
                  </a:outerShdw>
                </a:effectLst>
              </a:endParaRPr>
            </a:p>
          </p:txBody>
        </p:sp>
        <p:sp>
          <p:nvSpPr>
            <p:cNvPr id="36" name="TextBox 35"/>
            <p:cNvSpPr txBox="1"/>
            <p:nvPr/>
          </p:nvSpPr>
          <p:spPr>
            <a:xfrm>
              <a:off x="6119315" y="3213770"/>
              <a:ext cx="2304256" cy="430887"/>
            </a:xfrm>
            <a:prstGeom prst="rect">
              <a:avLst/>
            </a:prstGeom>
            <a:noFill/>
          </p:spPr>
          <p:txBody>
            <a:bodyPr wrap="square" rtlCol="0">
              <a:spAutoFit/>
            </a:bodyPr>
            <a:lstStyle/>
            <a:p>
              <a:pPr>
                <a:tabLst>
                  <a:tab pos="114300" algn="l"/>
                </a:tabLst>
              </a:pPr>
              <a:r>
                <a:rPr lang="en-US" sz="1100" dirty="0" smtClean="0">
                  <a:solidFill>
                    <a:schemeClr val="bg1"/>
                  </a:solidFill>
                  <a:effectLst>
                    <a:outerShdw blurRad="38100" dist="38100" dir="2700000" algn="tl">
                      <a:srgbClr val="000000">
                        <a:alpha val="43137"/>
                      </a:srgbClr>
                    </a:outerShdw>
                  </a:effectLst>
                </a:rPr>
                <a:t>5. Advice is free, like an app on 	your smartphone</a:t>
              </a:r>
              <a:endParaRPr lang="en-US" sz="1100"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7199435" y="2355130"/>
              <a:ext cx="2160240" cy="600164"/>
            </a:xfrm>
            <a:prstGeom prst="rect">
              <a:avLst/>
            </a:prstGeom>
            <a:noFill/>
          </p:spPr>
          <p:txBody>
            <a:bodyPr wrap="square" rtlCol="0">
              <a:spAutoFit/>
            </a:bodyPr>
            <a:lstStyle/>
            <a:p>
              <a:pPr>
                <a:tabLst>
                  <a:tab pos="114300" algn="l"/>
                </a:tabLst>
              </a:pPr>
              <a:r>
                <a:rPr lang="en-US" sz="1100" dirty="0" smtClean="0">
                  <a:solidFill>
                    <a:schemeClr val="bg1"/>
                  </a:solidFill>
                  <a:effectLst>
                    <a:outerShdw blurRad="38100" dist="38100" dir="2700000" algn="tl">
                      <a:srgbClr val="000000">
                        <a:alpha val="43137"/>
                      </a:srgbClr>
                    </a:outerShdw>
                  </a:effectLst>
                </a:rPr>
                <a:t>6. Automated advice has 	become so cheap it is 	available to everyone</a:t>
              </a:r>
              <a:endParaRPr lang="en-US" sz="1100" dirty="0">
                <a:solidFill>
                  <a:schemeClr val="bg1"/>
                </a:solidFill>
                <a:effectLst>
                  <a:outerShdw blurRad="38100" dist="38100" dir="2700000" algn="tl">
                    <a:srgbClr val="000000">
                      <a:alpha val="43137"/>
                    </a:srgbClr>
                  </a:outerShdw>
                </a:effectLst>
              </a:endParaRPr>
            </a:p>
          </p:txBody>
        </p:sp>
      </p:grpSp>
      <p:sp>
        <p:nvSpPr>
          <p:cNvPr id="16" name="TextBox 15"/>
          <p:cNvSpPr txBox="1"/>
          <p:nvPr/>
        </p:nvSpPr>
        <p:spPr>
          <a:xfrm>
            <a:off x="264939" y="6119095"/>
            <a:ext cx="5310032" cy="261549"/>
          </a:xfrm>
          <a:prstGeom prst="rect">
            <a:avLst/>
          </a:prstGeom>
          <a:noFill/>
        </p:spPr>
        <p:txBody>
          <a:bodyPr wrap="square" rtlCol="0">
            <a:spAutoFit/>
          </a:bodyPr>
          <a:lstStyle/>
          <a:p>
            <a:r>
              <a:rPr lang="en-US" sz="1100" dirty="0" smtClean="0">
                <a:solidFill>
                  <a:schemeClr val="bg1">
                    <a:lumMod val="75000"/>
                  </a:schemeClr>
                </a:solidFill>
              </a:rPr>
              <a:t>Source:  Deloitte, </a:t>
            </a:r>
            <a:r>
              <a:rPr lang="en-US" sz="1100" dirty="0" err="1" smtClean="0">
                <a:solidFill>
                  <a:schemeClr val="bg1">
                    <a:lumMod val="75000"/>
                  </a:schemeClr>
                </a:solidFill>
              </a:rPr>
              <a:t>Robo</a:t>
            </a:r>
            <a:r>
              <a:rPr lang="en-US" sz="1100" dirty="0" smtClean="0">
                <a:solidFill>
                  <a:schemeClr val="bg1">
                    <a:lumMod val="75000"/>
                  </a:schemeClr>
                </a:solidFill>
              </a:rPr>
              <a:t>-Advisors – Industry Changes or Also-Runs, 2015</a:t>
            </a:r>
            <a:endParaRPr lang="en-US" sz="1100" dirty="0">
              <a:solidFill>
                <a:schemeClr val="bg1">
                  <a:lumMod val="75000"/>
                </a:schemeClr>
              </a:solidFill>
            </a:endParaRPr>
          </a:p>
        </p:txBody>
      </p:sp>
      <p:sp>
        <p:nvSpPr>
          <p:cNvPr id="27" name="Rounded Rectangle 26"/>
          <p:cNvSpPr/>
          <p:nvPr/>
        </p:nvSpPr>
        <p:spPr>
          <a:xfrm>
            <a:off x="408956" y="765321"/>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Goal-based financial planning tools for clients</a:t>
            </a:r>
            <a:endParaRPr lang="en-US" sz="1400" dirty="0">
              <a:solidFill>
                <a:schemeClr val="bg1"/>
              </a:solidFill>
              <a:effectLst>
                <a:outerShdw blurRad="38100" dist="38100" dir="2700000" algn="tl">
                  <a:srgbClr val="000000">
                    <a:alpha val="43137"/>
                  </a:srgbClr>
                </a:outerShdw>
              </a:effectLst>
            </a:endParaRPr>
          </a:p>
        </p:txBody>
      </p:sp>
      <p:sp>
        <p:nvSpPr>
          <p:cNvPr id="48" name="Rounded Rectangle 47"/>
          <p:cNvSpPr/>
          <p:nvPr/>
        </p:nvSpPr>
        <p:spPr>
          <a:xfrm>
            <a:off x="2446191" y="786465"/>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Advisor financial planning tools</a:t>
            </a:r>
            <a:endParaRPr lang="en-US" sz="1400" dirty="0">
              <a:solidFill>
                <a:schemeClr val="bg1"/>
              </a:solidFill>
              <a:effectLst>
                <a:outerShdw blurRad="38100" dist="38100" dir="2700000" algn="tl">
                  <a:srgbClr val="000000">
                    <a:alpha val="43137"/>
                  </a:srgbClr>
                </a:outerShdw>
              </a:effectLst>
            </a:endParaRPr>
          </a:p>
        </p:txBody>
      </p:sp>
      <p:sp>
        <p:nvSpPr>
          <p:cNvPr id="49" name="Rounded Rectangle 48"/>
          <p:cNvSpPr/>
          <p:nvPr/>
        </p:nvSpPr>
        <p:spPr>
          <a:xfrm>
            <a:off x="408956" y="2008123"/>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Account aggregation tools for clients</a:t>
            </a:r>
            <a:endParaRPr lang="en-US" sz="1400" dirty="0">
              <a:solidFill>
                <a:schemeClr val="bg1"/>
              </a:solidFill>
              <a:effectLst>
                <a:outerShdw blurRad="38100" dist="38100" dir="2700000" algn="tl">
                  <a:srgbClr val="000000">
                    <a:alpha val="43137"/>
                  </a:srgbClr>
                </a:outerShdw>
              </a:effectLst>
            </a:endParaRPr>
          </a:p>
        </p:txBody>
      </p:sp>
      <p:sp>
        <p:nvSpPr>
          <p:cNvPr id="50" name="Rounded Rectangle 49"/>
          <p:cNvSpPr/>
          <p:nvPr/>
        </p:nvSpPr>
        <p:spPr>
          <a:xfrm>
            <a:off x="2425180" y="2031367"/>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Advisor contact management tools</a:t>
            </a:r>
            <a:endParaRPr lang="en-US" sz="1400" dirty="0">
              <a:solidFill>
                <a:schemeClr val="bg1"/>
              </a:solidFill>
              <a:effectLst>
                <a:outerShdw blurRad="38100" dist="38100" dir="2700000" algn="tl">
                  <a:srgbClr val="000000">
                    <a:alpha val="43137"/>
                  </a:srgbClr>
                </a:outerShdw>
              </a:effectLst>
            </a:endParaRPr>
          </a:p>
        </p:txBody>
      </p:sp>
      <p:sp>
        <p:nvSpPr>
          <p:cNvPr id="51" name="Rounded Rectangle 50"/>
          <p:cNvSpPr/>
          <p:nvPr/>
        </p:nvSpPr>
        <p:spPr>
          <a:xfrm>
            <a:off x="4513412" y="806255"/>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Tax optimization (e.g. tax loss harvesting)</a:t>
            </a:r>
            <a:endParaRPr lang="en-US" sz="1400" dirty="0">
              <a:solidFill>
                <a:schemeClr val="bg1"/>
              </a:solidFill>
              <a:effectLst>
                <a:outerShdw blurRad="38100" dist="38100" dir="2700000" algn="tl">
                  <a:srgbClr val="000000">
                    <a:alpha val="43137"/>
                  </a:srgbClr>
                </a:outerShdw>
              </a:effectLst>
            </a:endParaRPr>
          </a:p>
        </p:txBody>
      </p:sp>
      <p:sp>
        <p:nvSpPr>
          <p:cNvPr id="52" name="Rounded Rectangle 51"/>
          <p:cNvSpPr/>
          <p:nvPr/>
        </p:nvSpPr>
        <p:spPr>
          <a:xfrm>
            <a:off x="10163954" y="3969198"/>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Communication &amp; collaboration tools</a:t>
            </a:r>
            <a:endParaRPr lang="en-US" sz="1400" dirty="0">
              <a:solidFill>
                <a:schemeClr val="bg1"/>
              </a:solidFill>
              <a:effectLst>
                <a:outerShdw blurRad="38100" dist="38100" dir="2700000" algn="tl">
                  <a:srgbClr val="000000">
                    <a:alpha val="43137"/>
                  </a:srgbClr>
                </a:outerShdw>
              </a:effectLst>
            </a:endParaRPr>
          </a:p>
        </p:txBody>
      </p:sp>
      <p:sp>
        <p:nvSpPr>
          <p:cNvPr id="53" name="Rounded Rectangle 52"/>
          <p:cNvSpPr/>
          <p:nvPr/>
        </p:nvSpPr>
        <p:spPr>
          <a:xfrm>
            <a:off x="8186936" y="4629311"/>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Prospect engagement tools</a:t>
            </a:r>
            <a:endParaRPr lang="en-US" sz="1400" dirty="0">
              <a:solidFill>
                <a:schemeClr val="bg1"/>
              </a:solidFill>
              <a:effectLst>
                <a:outerShdw blurRad="38100" dist="38100" dir="2700000" algn="tl">
                  <a:srgbClr val="000000">
                    <a:alpha val="43137"/>
                  </a:srgbClr>
                </a:outerShdw>
              </a:effectLst>
            </a:endParaRPr>
          </a:p>
        </p:txBody>
      </p:sp>
      <p:sp>
        <p:nvSpPr>
          <p:cNvPr id="54" name="Rounded Rectangle 53"/>
          <p:cNvSpPr/>
          <p:nvPr/>
        </p:nvSpPr>
        <p:spPr>
          <a:xfrm>
            <a:off x="6190185" y="5241991"/>
            <a:ext cx="1707603" cy="1007879"/>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rPr>
              <a:t>Online account opening</a:t>
            </a:r>
            <a:endParaRPr lang="en-US" sz="1400" dirty="0">
              <a:solidFill>
                <a:schemeClr val="bg1"/>
              </a:solidFill>
              <a:effectLst>
                <a:outerShdw blurRad="38100" dist="38100" dir="2700000" algn="tl">
                  <a:srgbClr val="000000">
                    <a:alpha val="43137"/>
                  </a:srgbClr>
                </a:outerShdw>
              </a:effectLst>
            </a:endParaRPr>
          </a:p>
        </p:txBody>
      </p:sp>
      <p:sp>
        <p:nvSpPr>
          <p:cNvPr id="55" name="TextBox 54"/>
          <p:cNvSpPr txBox="1"/>
          <p:nvPr/>
        </p:nvSpPr>
        <p:spPr>
          <a:xfrm>
            <a:off x="264939" y="-15034"/>
            <a:ext cx="11930236"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Wealth Management:  </a:t>
            </a:r>
            <a:r>
              <a:rPr lang="en-US" sz="2400" dirty="0" err="1" smtClean="0">
                <a:solidFill>
                  <a:schemeClr val="bg1"/>
                </a:solidFill>
                <a:effectLst>
                  <a:outerShdw blurRad="38100" dist="38100" dir="2700000" algn="tl">
                    <a:srgbClr val="000000">
                      <a:alpha val="43137"/>
                    </a:srgbClr>
                  </a:outerShdw>
                </a:effectLst>
              </a:rPr>
              <a:t>Robo</a:t>
            </a:r>
            <a:r>
              <a:rPr lang="en-US" sz="2400" dirty="0" smtClean="0">
                <a:solidFill>
                  <a:schemeClr val="bg1"/>
                </a:solidFill>
                <a:effectLst>
                  <a:outerShdw blurRad="38100" dist="38100" dir="2700000" algn="tl">
                    <a:srgbClr val="000000">
                      <a:alpha val="43137"/>
                    </a:srgbClr>
                  </a:outerShdw>
                </a:effectLst>
              </a:rPr>
              <a:t>-advisor is poised for exponential growth </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621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inVertical)">
                                      <p:cBhvr>
                                        <p:cTn id="19" dur="500"/>
                                        <p:tgtEl>
                                          <p:spTgt spid="5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8" grpId="0" animBg="1"/>
      <p:bldP spid="49" grpId="0" animBg="1"/>
      <p:bldP spid="50" grpId="0" animBg="1"/>
      <p:bldP spid="51" grpId="0" animBg="1"/>
      <p:bldP spid="52" grpId="0" animBg="1"/>
      <p:bldP spid="53"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250081" y="0"/>
            <a:ext cx="10023970"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Adopters of </a:t>
            </a:r>
            <a:r>
              <a:rPr lang="en-US" sz="2800" dirty="0" err="1" smtClean="0">
                <a:solidFill>
                  <a:schemeClr val="bg1"/>
                </a:solidFill>
                <a:effectLst>
                  <a:outerShdw blurRad="38100" dist="38100" dir="2700000" algn="tl">
                    <a:srgbClr val="000000">
                      <a:alpha val="43137"/>
                    </a:srgbClr>
                  </a:outerShdw>
                </a:effectLst>
              </a:rPr>
              <a:t>robo</a:t>
            </a:r>
            <a:r>
              <a:rPr lang="en-US" sz="2800" dirty="0" smtClean="0">
                <a:solidFill>
                  <a:schemeClr val="bg1"/>
                </a:solidFill>
                <a:effectLst>
                  <a:outerShdw blurRad="38100" dist="38100" dir="2700000" algn="tl">
                    <a:srgbClr val="000000">
                      <a:alpha val="43137"/>
                    </a:srgbClr>
                  </a:outerShdw>
                </a:effectLst>
              </a:rPr>
              <a:t>-advisory services </a:t>
            </a:r>
            <a:endParaRPr lang="en-US" sz="2800" dirty="0">
              <a:solidFill>
                <a:schemeClr val="bg1"/>
              </a:solidFill>
              <a:effectLst>
                <a:outerShdw blurRad="38100" dist="38100" dir="2700000" algn="tl">
                  <a:srgbClr val="000000">
                    <a:alpha val="43137"/>
                  </a:srgbClr>
                </a:outerShdw>
              </a:effectLst>
            </a:endParaRPr>
          </a:p>
        </p:txBody>
      </p:sp>
      <p:sp>
        <p:nvSpPr>
          <p:cNvPr id="87" name="TextBox 86"/>
          <p:cNvSpPr txBox="1"/>
          <p:nvPr/>
        </p:nvSpPr>
        <p:spPr>
          <a:xfrm>
            <a:off x="264939" y="405364"/>
            <a:ext cx="11665296"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will be primarily targeting the Mass Market</a:t>
            </a:r>
            <a:endParaRPr lang="en-US" sz="2800" i="1" dirty="0">
              <a:solidFill>
                <a:srgbClr val="FFFF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1417067" y="1197268"/>
            <a:ext cx="8784976" cy="49759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9" name="Group 8"/>
          <p:cNvGrpSpPr/>
          <p:nvPr/>
        </p:nvGrpSpPr>
        <p:grpSpPr>
          <a:xfrm>
            <a:off x="4945459" y="2010563"/>
            <a:ext cx="3562128" cy="2724459"/>
            <a:chOff x="4945459" y="2011028"/>
            <a:chExt cx="3562128" cy="2725090"/>
          </a:xfrm>
          <a:scene3d>
            <a:camera prst="orthographicFront">
              <a:rot lat="0" lon="0" rev="0"/>
            </a:camera>
            <a:lightRig rig="soft" dir="t">
              <a:rot lat="0" lon="0" rev="0"/>
            </a:lightRig>
          </a:scene3d>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9555" y="2011028"/>
              <a:ext cx="2698032" cy="2725090"/>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sp>
          <p:nvSpPr>
            <p:cNvPr id="8" name="Bent-Up Arrow 7"/>
            <p:cNvSpPr/>
            <p:nvPr/>
          </p:nvSpPr>
          <p:spPr>
            <a:xfrm rot="10800000">
              <a:off x="4945459" y="3414007"/>
              <a:ext cx="864096" cy="879883"/>
            </a:xfrm>
            <a:prstGeom prst="bentUpArrow">
              <a:avLst/>
            </a:prstGeom>
            <a:solidFill>
              <a:srgbClr val="FFCC99"/>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7105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2"/>
          <p:cNvSpPr txBox="1">
            <a:spLocks/>
          </p:cNvSpPr>
          <p:nvPr/>
        </p:nvSpPr>
        <p:spPr>
          <a:xfrm>
            <a:off x="161316" y="-26583"/>
            <a:ext cx="11452454" cy="837525"/>
          </a:xfrm>
          <a:prstGeom prst="rect">
            <a:avLst/>
          </a:prstGeom>
        </p:spPr>
        <p:txBody>
          <a:bodyPr lIns="121143" tIns="60596" rIns="121143" bIns="60596"/>
          <a:lst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199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3968"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5951"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6793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a:lstStyle>
          <a:p>
            <a:pPr defTabSz="1217817"/>
            <a:r>
              <a:rPr lang="en-GB" altLang="zh-CN" sz="2800" b="0" dirty="0">
                <a:solidFill>
                  <a:prstClr val="white"/>
                </a:solidFill>
                <a:effectLst>
                  <a:outerShdw blurRad="38100" dist="38100" dir="2700000" algn="tl">
                    <a:srgbClr val="000000">
                      <a:alpha val="43137"/>
                    </a:srgbClr>
                  </a:outerShdw>
                </a:effectLst>
                <a:cs typeface="Arial" pitchFamily="34" charset="0"/>
              </a:rPr>
              <a:t>Allocating Resources – The Rise of </a:t>
            </a:r>
            <a:r>
              <a:rPr lang="en-GB" altLang="zh-CN" sz="2800" b="0" dirty="0" err="1">
                <a:solidFill>
                  <a:prstClr val="white"/>
                </a:solidFill>
                <a:effectLst>
                  <a:outerShdw blurRad="38100" dist="38100" dir="2700000" algn="tl">
                    <a:srgbClr val="000000">
                      <a:alpha val="43137"/>
                    </a:srgbClr>
                  </a:outerShdw>
                </a:effectLst>
                <a:cs typeface="Arial" pitchFamily="34" charset="0"/>
              </a:rPr>
              <a:t>Robo</a:t>
            </a:r>
            <a:r>
              <a:rPr lang="en-GB" altLang="zh-CN" sz="2800" b="0" dirty="0">
                <a:solidFill>
                  <a:prstClr val="white"/>
                </a:solidFill>
                <a:effectLst>
                  <a:outerShdw blurRad="38100" dist="38100" dir="2700000" algn="tl">
                    <a:srgbClr val="000000">
                      <a:alpha val="43137"/>
                    </a:srgbClr>
                  </a:outerShdw>
                </a:effectLst>
                <a:cs typeface="Arial" pitchFamily="34" charset="0"/>
              </a:rPr>
              <a:t>-Advice</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075" y="545587"/>
            <a:ext cx="9145016" cy="57211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49025" y="5974430"/>
            <a:ext cx="8424936" cy="292182"/>
          </a:xfrm>
          <a:prstGeom prst="rect">
            <a:avLst/>
          </a:prstGeom>
          <a:noFill/>
        </p:spPr>
        <p:txBody>
          <a:bodyPr wrap="square" lIns="121784" tIns="60892" rIns="121784" bIns="60892" rtlCol="0">
            <a:spAutoFit/>
          </a:bodyPr>
          <a:lstStyle/>
          <a:p>
            <a:pPr defTabSz="1217817"/>
            <a:r>
              <a:rPr lang="en-US" sz="1100" dirty="0">
                <a:solidFill>
                  <a:prstClr val="white">
                    <a:lumMod val="50000"/>
                  </a:prstClr>
                </a:solidFill>
                <a:latin typeface="Arial"/>
                <a:ea typeface="微软雅黑"/>
              </a:rPr>
              <a:t>Source: Infosys, “Increasing the Efficiency and Effectiveness of Financial Advice with </a:t>
            </a:r>
            <a:r>
              <a:rPr lang="en-US" sz="1100" dirty="0" err="1">
                <a:solidFill>
                  <a:prstClr val="white">
                    <a:lumMod val="50000"/>
                  </a:prstClr>
                </a:solidFill>
                <a:latin typeface="Arial"/>
                <a:ea typeface="微软雅黑"/>
              </a:rPr>
              <a:t>Robo</a:t>
            </a:r>
            <a:r>
              <a:rPr lang="en-US" sz="1100" dirty="0">
                <a:solidFill>
                  <a:prstClr val="white">
                    <a:lumMod val="50000"/>
                  </a:prstClr>
                </a:solidFill>
                <a:latin typeface="Arial"/>
                <a:ea typeface="微软雅黑"/>
              </a:rPr>
              <a:t>-Advisors”, 2016</a:t>
            </a:r>
          </a:p>
        </p:txBody>
      </p:sp>
      <p:sp>
        <p:nvSpPr>
          <p:cNvPr id="2" name="Oval 1"/>
          <p:cNvSpPr/>
          <p:nvPr/>
        </p:nvSpPr>
        <p:spPr>
          <a:xfrm>
            <a:off x="1092179" y="1629217"/>
            <a:ext cx="9973961" cy="165580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0252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age.slidesharecdn.com/digitaldisruptions-151008021903-lva1-app6892/95/digital-disruptions-in-finance-48-638.jpg?cb=14442709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108" y="933630"/>
            <a:ext cx="8420417" cy="521692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标题 2"/>
          <p:cNvSpPr txBox="1">
            <a:spLocks/>
          </p:cNvSpPr>
          <p:nvPr/>
        </p:nvSpPr>
        <p:spPr>
          <a:xfrm>
            <a:off x="110003" y="-26313"/>
            <a:ext cx="12593064" cy="541563"/>
          </a:xfrm>
          <a:prstGeom prst="rect">
            <a:avLst/>
          </a:prstGeom>
        </p:spPr>
        <p:txBody>
          <a:bodyPr lIns="121494" tIns="60764" rIns="121494" bIns="60764"/>
          <a:lst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199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3968"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5951"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6793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a:lstStyle>
          <a:p>
            <a:pPr>
              <a:buNone/>
            </a:pPr>
            <a:r>
              <a:rPr lang="en-GB" altLang="zh-CN"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a:t>
            </a:r>
            <a:r>
              <a:rPr lang="en-GB" altLang="zh-CN" sz="28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FinTech</a:t>
            </a:r>
            <a:r>
              <a:rPr lang="en-GB" altLang="zh-CN"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Conundrum – </a:t>
            </a:r>
          </a:p>
          <a:p>
            <a:pPr>
              <a:buNone/>
            </a:pPr>
            <a:r>
              <a:rPr lang="en-GB" altLang="zh-CN" sz="2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Competitive, Collaborative, and a compelling investment environment</a:t>
            </a:r>
            <a:endParaRPr lang="zh-CN" alt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54679525"/>
      </p:ext>
    </p:extLst>
  </p:cSld>
  <p:clrMapOvr>
    <a:masterClrMapping/>
  </p:clrMapOvr>
  <p:transition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0"/>
            <a:ext cx="11442739" cy="523099"/>
          </a:xfrm>
          <a:prstGeom prst="rect">
            <a:avLst/>
          </a:prstGeom>
        </p:spPr>
        <p:txBody>
          <a:bodyPr wrap="square">
            <a:spAutoFit/>
          </a:bodyPr>
          <a:lstStyle/>
          <a:p>
            <a:r>
              <a:rPr lang="en-GB" sz="2800" kern="0" dirty="0" err="1" smtClean="0">
                <a:solidFill>
                  <a:prstClr val="white"/>
                </a:solidFill>
                <a:effectLst>
                  <a:outerShdw blurRad="38100" dist="38100" dir="2700000" algn="tl">
                    <a:srgbClr val="000000">
                      <a:alpha val="43137"/>
                    </a:srgbClr>
                  </a:outerShdw>
                </a:effectLst>
                <a:latin typeface="+mj-lt"/>
                <a:ea typeface="Tahoma" charset="0"/>
                <a:cs typeface="Tahoma" charset="0"/>
              </a:rPr>
              <a:t>RegTech</a:t>
            </a:r>
            <a:r>
              <a:rPr lang="en-GB" sz="2800" kern="0" dirty="0" smtClean="0">
                <a:solidFill>
                  <a:prstClr val="white"/>
                </a:solidFill>
                <a:effectLst>
                  <a:outerShdw blurRad="38100" dist="38100" dir="2700000" algn="tl">
                    <a:srgbClr val="000000">
                      <a:alpha val="43137"/>
                    </a:srgbClr>
                  </a:outerShdw>
                </a:effectLst>
                <a:latin typeface="+mj-lt"/>
                <a:ea typeface="Tahoma" charset="0"/>
                <a:cs typeface="Tahoma" charset="0"/>
              </a:rPr>
              <a:t> Priorities</a:t>
            </a:r>
            <a:endParaRPr lang="en-US" sz="28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91" y="545326"/>
            <a:ext cx="8640960" cy="571890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Oval 6"/>
          <p:cNvSpPr/>
          <p:nvPr/>
        </p:nvSpPr>
        <p:spPr>
          <a:xfrm>
            <a:off x="2713211" y="1519398"/>
            <a:ext cx="4320480" cy="230372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89203" y="4724844"/>
            <a:ext cx="2312640" cy="122385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0800000" flipH="1" flipV="1">
            <a:off x="2065139" y="1315317"/>
            <a:ext cx="3375992" cy="861774"/>
          </a:xfrm>
          <a:prstGeom prst="rect">
            <a:avLst/>
          </a:prstGeom>
          <a:noFill/>
        </p:spPr>
        <p:txBody>
          <a:bodyPr wrap="square" rtlCol="0">
            <a:spAutoFit/>
          </a:bodyPr>
          <a:lstStyle/>
          <a:p>
            <a:r>
              <a:rPr lang="en-US" b="1" dirty="0" err="1" smtClean="0">
                <a:solidFill>
                  <a:srgbClr val="FF0000"/>
                </a:solidFill>
              </a:rPr>
              <a:t>Blockchain</a:t>
            </a:r>
            <a:endParaRPr lang="en-US" b="1" dirty="0" smtClean="0">
              <a:solidFill>
                <a:srgbClr val="FF0000"/>
              </a:solidFill>
            </a:endParaRPr>
          </a:p>
          <a:p>
            <a:r>
              <a:rPr lang="en-US" sz="1600" b="1" dirty="0" smtClean="0">
                <a:solidFill>
                  <a:srgbClr val="FF0000"/>
                </a:solidFill>
              </a:rPr>
              <a:t>(DLT – Distributed Ledger Technology</a:t>
            </a:r>
            <a:endParaRPr lang="en-US" sz="1600" b="1" dirty="0">
              <a:solidFill>
                <a:srgbClr val="FF0000"/>
              </a:solidFill>
            </a:endParaRPr>
          </a:p>
        </p:txBody>
      </p:sp>
      <p:sp>
        <p:nvSpPr>
          <p:cNvPr id="10" name="TextBox 9"/>
          <p:cNvSpPr txBox="1"/>
          <p:nvPr/>
        </p:nvSpPr>
        <p:spPr>
          <a:xfrm rot="10800000" flipH="1" flipV="1">
            <a:off x="8401843" y="5423759"/>
            <a:ext cx="2232248" cy="369332"/>
          </a:xfrm>
          <a:prstGeom prst="rect">
            <a:avLst/>
          </a:prstGeom>
          <a:noFill/>
        </p:spPr>
        <p:txBody>
          <a:bodyPr wrap="square" rtlCol="0">
            <a:spAutoFit/>
          </a:bodyPr>
          <a:lstStyle/>
          <a:p>
            <a:r>
              <a:rPr lang="en-US" b="1" dirty="0" err="1" smtClean="0">
                <a:solidFill>
                  <a:srgbClr val="FF0000"/>
                </a:solidFill>
              </a:rPr>
              <a:t>Robo</a:t>
            </a:r>
            <a:endParaRPr lang="en-US" b="1" dirty="0">
              <a:solidFill>
                <a:srgbClr val="FF0000"/>
              </a:solidFill>
            </a:endParaRPr>
          </a:p>
        </p:txBody>
      </p:sp>
    </p:spTree>
    <p:extLst>
      <p:ext uri="{BB962C8B-B14F-4D97-AF65-F5344CB8AC3E}">
        <p14:creationId xmlns:p14="http://schemas.microsoft.com/office/powerpoint/2010/main" val="34218762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59" y="0"/>
            <a:ext cx="12002244" cy="523099"/>
          </a:xfrm>
          <a:prstGeom prst="rect">
            <a:avLst/>
          </a:prstGeom>
          <a:noFill/>
        </p:spPr>
        <p:txBody>
          <a:bodyPr wrap="square" rtlCol="0">
            <a:spAutoFit/>
          </a:bodyPr>
          <a:lstStyle/>
          <a:p>
            <a:r>
              <a:rPr lang="en-US" sz="2800" dirty="0" smtClean="0">
                <a:solidFill>
                  <a:schemeClr val="bg1"/>
                </a:solidFill>
              </a:rPr>
              <a:t>The Opportunity:  </a:t>
            </a:r>
            <a:r>
              <a:rPr lang="en-US" sz="2000" dirty="0" smtClean="0">
                <a:solidFill>
                  <a:schemeClr val="bg1"/>
                </a:solidFill>
              </a:rPr>
              <a:t>Radical Architectural Shift to FinTech-driven As-a-Service Banking</a:t>
            </a:r>
            <a:endParaRPr lang="en-US" dirty="0">
              <a:solidFill>
                <a:schemeClr val="bg1"/>
              </a:solidFill>
            </a:endParaRPr>
          </a:p>
        </p:txBody>
      </p:sp>
      <p:pic>
        <p:nvPicPr>
          <p:cNvPr id="2050" name="Picture 2" descr="http://www.ventureskies.com/hubfs/Images/Blog/Banking-as-a-Service-Infographics.jpg?t=14874636058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945" y="514570"/>
            <a:ext cx="4575843" cy="578033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79788" y="765321"/>
            <a:ext cx="2661306" cy="707886"/>
          </a:xfrm>
          <a:prstGeom prst="rect">
            <a:avLst/>
          </a:prstGeom>
        </p:spPr>
        <p:txBody>
          <a:bodyPr wrap="none">
            <a:spAutoFit/>
          </a:bodyPr>
          <a:lstStyle/>
          <a:p>
            <a:r>
              <a:rPr lang="en-US" sz="2000" b="1" dirty="0" err="1">
                <a:solidFill>
                  <a:srgbClr val="FFFF00"/>
                </a:solidFill>
                <a:effectLst>
                  <a:outerShdw blurRad="38100" dist="38100" dir="2700000" algn="tl">
                    <a:srgbClr val="000000">
                      <a:alpha val="43137"/>
                    </a:srgbClr>
                  </a:outerShdw>
                </a:effectLst>
              </a:rPr>
              <a:t>BaaP</a:t>
            </a:r>
            <a:r>
              <a:rPr lang="en-US" sz="2000" b="1" dirty="0">
                <a:solidFill>
                  <a:srgbClr val="FFFF00"/>
                </a:solidFill>
                <a:effectLst>
                  <a:outerShdw blurRad="38100" dist="38100" dir="2700000" algn="tl">
                    <a:srgbClr val="000000">
                      <a:alpha val="43137"/>
                    </a:srgbClr>
                  </a:outerShdw>
                </a:effectLst>
              </a:rPr>
              <a:t> </a:t>
            </a:r>
            <a:r>
              <a:rPr lang="en-US" sz="2000" b="1" dirty="0" smtClean="0">
                <a:solidFill>
                  <a:srgbClr val="FFFF00"/>
                </a:solidFill>
                <a:effectLst>
                  <a:outerShdw blurRad="38100" dist="38100" dir="2700000" algn="tl">
                    <a:srgbClr val="000000">
                      <a:alpha val="43137"/>
                    </a:srgbClr>
                  </a:outerShdw>
                </a:effectLst>
              </a:rPr>
              <a:t>Cloud</a:t>
            </a:r>
          </a:p>
          <a:p>
            <a:r>
              <a:rPr lang="en-US" sz="2000" b="1" dirty="0" smtClean="0">
                <a:solidFill>
                  <a:srgbClr val="FFFF00"/>
                </a:solidFill>
                <a:effectLst>
                  <a:outerShdw blurRad="38100" dist="38100" dir="2700000" algn="tl">
                    <a:srgbClr val="000000">
                      <a:alpha val="43137"/>
                    </a:srgbClr>
                  </a:outerShdw>
                </a:effectLst>
              </a:rPr>
              <a:t>(</a:t>
            </a:r>
            <a:r>
              <a:rPr lang="en-US" sz="2000" b="1" dirty="0">
                <a:solidFill>
                  <a:srgbClr val="FFFF00"/>
                </a:solidFill>
                <a:effectLst>
                  <a:outerShdw blurRad="38100" dist="38100" dir="2700000" algn="tl">
                    <a:srgbClr val="000000">
                      <a:alpha val="43137"/>
                    </a:srgbClr>
                  </a:outerShdw>
                </a:effectLst>
              </a:rPr>
              <a:t>Bank as a Platform)</a:t>
            </a:r>
          </a:p>
        </p:txBody>
      </p:sp>
      <p:sp>
        <p:nvSpPr>
          <p:cNvPr id="6" name="Rectangle 5"/>
          <p:cNvSpPr/>
          <p:nvPr/>
        </p:nvSpPr>
        <p:spPr>
          <a:xfrm>
            <a:off x="64923" y="1845191"/>
            <a:ext cx="3080336" cy="3784776"/>
          </a:xfrm>
          <a:prstGeom prst="rect">
            <a:avLst/>
          </a:prstGeom>
        </p:spPr>
        <p:txBody>
          <a:bodyPr wrap="square">
            <a:spAutoFit/>
          </a:bodyPr>
          <a:lstStyle/>
          <a:p>
            <a:pPr algn="just"/>
            <a:r>
              <a:rPr lang="en-US" sz="2000" dirty="0" err="1">
                <a:solidFill>
                  <a:schemeClr val="bg1"/>
                </a:solidFill>
                <a:effectLst>
                  <a:outerShdw blurRad="38100" dist="38100" dir="2700000" algn="tl">
                    <a:srgbClr val="000000">
                      <a:alpha val="43137"/>
                    </a:srgbClr>
                  </a:outerShdw>
                </a:effectLst>
              </a:rPr>
              <a:t>BaaP</a:t>
            </a:r>
            <a:r>
              <a:rPr lang="en-US" sz="2000" dirty="0">
                <a:solidFill>
                  <a:schemeClr val="bg1"/>
                </a:solidFill>
                <a:effectLst>
                  <a:outerShdw blurRad="38100" dist="38100" dir="2700000" algn="tl">
                    <a:srgbClr val="000000">
                      <a:alpha val="43137"/>
                    </a:srgbClr>
                  </a:outerShdw>
                </a:effectLst>
              </a:rPr>
              <a:t> would either be a fully licensed bank or would include external licensed banking services of a classical regulated bank.</a:t>
            </a:r>
          </a:p>
          <a:p>
            <a:pPr algn="just"/>
            <a:endParaRPr lang="en-US" sz="2000" dirty="0" smtClean="0">
              <a:solidFill>
                <a:schemeClr val="bg1"/>
              </a:solidFill>
              <a:effectLst>
                <a:outerShdw blurRad="38100" dist="38100" dir="2700000" algn="tl">
                  <a:srgbClr val="000000">
                    <a:alpha val="43137"/>
                  </a:srgbClr>
                </a:outerShdw>
              </a:effectLst>
            </a:endParaRPr>
          </a:p>
          <a:p>
            <a:pPr algn="just"/>
            <a:r>
              <a:rPr lang="en-US" sz="2000" dirty="0" smtClean="0">
                <a:solidFill>
                  <a:schemeClr val="bg1"/>
                </a:solidFill>
                <a:effectLst>
                  <a:outerShdw blurRad="38100" dist="38100" dir="2700000" algn="tl">
                    <a:srgbClr val="000000">
                      <a:alpha val="43137"/>
                    </a:srgbClr>
                  </a:outerShdw>
                </a:effectLst>
              </a:rPr>
              <a:t>On</a:t>
            </a:r>
            <a:r>
              <a:rPr lang="en-US" sz="2000" dirty="0">
                <a:solidFill>
                  <a:schemeClr val="bg1"/>
                </a:solidFill>
                <a:effectLst>
                  <a:outerShdw blurRad="38100" dist="38100" dir="2700000" algn="tl">
                    <a:srgbClr val="000000">
                      <a:alpha val="43137"/>
                    </a:srgbClr>
                  </a:outerShdw>
                </a:effectLst>
              </a:rPr>
              <a:t> this Banking-as-a-Platform layer, are the decomposed banking services, simply "plugged in".</a:t>
            </a:r>
          </a:p>
        </p:txBody>
      </p:sp>
      <p:sp>
        <p:nvSpPr>
          <p:cNvPr id="7" name="Rectangle 6"/>
          <p:cNvSpPr/>
          <p:nvPr/>
        </p:nvSpPr>
        <p:spPr>
          <a:xfrm>
            <a:off x="8977908" y="822507"/>
            <a:ext cx="2178417" cy="461665"/>
          </a:xfrm>
          <a:prstGeom prst="rect">
            <a:avLst/>
          </a:prstGeom>
        </p:spPr>
        <p:txBody>
          <a:bodyPr wrap="none">
            <a:spAutoFit/>
          </a:bodyPr>
          <a:lstStyle/>
          <a:p>
            <a:r>
              <a:rPr lang="en-US" sz="2400" b="1" dirty="0">
                <a:solidFill>
                  <a:srgbClr val="FFFF00"/>
                </a:solidFill>
                <a:effectLst>
                  <a:outerShdw blurRad="38100" dist="38100" dir="2700000" algn="tl">
                    <a:srgbClr val="000000">
                      <a:alpha val="43137"/>
                    </a:srgbClr>
                  </a:outerShdw>
                </a:effectLst>
              </a:rPr>
              <a:t>FinTech </a:t>
            </a:r>
            <a:r>
              <a:rPr lang="en-US" sz="2400" b="1" dirty="0" err="1">
                <a:solidFill>
                  <a:srgbClr val="FFFF00"/>
                </a:solidFill>
                <a:effectLst>
                  <a:outerShdw blurRad="38100" dist="38100" dir="2700000" algn="tl">
                    <a:srgbClr val="000000">
                      <a:alpha val="43137"/>
                    </a:srgbClr>
                  </a:outerShdw>
                </a:effectLst>
              </a:rPr>
              <a:t>SaaS</a:t>
            </a:r>
            <a:endParaRPr lang="en-US" sz="2400" b="1" dirty="0">
              <a:solidFill>
                <a:srgbClr val="FFFF00"/>
              </a:solidFill>
              <a:effectLst>
                <a:outerShdw blurRad="38100" dist="38100" dir="2700000" algn="tl">
                  <a:srgbClr val="000000">
                    <a:alpha val="43137"/>
                  </a:srgbClr>
                </a:outerShdw>
              </a:effectLst>
            </a:endParaRPr>
          </a:p>
        </p:txBody>
      </p:sp>
      <p:sp>
        <p:nvSpPr>
          <p:cNvPr id="9" name="Rectangle 8"/>
          <p:cNvSpPr/>
          <p:nvPr/>
        </p:nvSpPr>
        <p:spPr>
          <a:xfrm>
            <a:off x="8108325" y="1468688"/>
            <a:ext cx="3965927" cy="1323133"/>
          </a:xfrm>
          <a:prstGeom prst="rect">
            <a:avLst/>
          </a:prstGeom>
        </p:spPr>
        <p:txBody>
          <a:bodyPr wrap="square">
            <a:spAutoFit/>
          </a:bodyPr>
          <a:lstStyle/>
          <a:p>
            <a:r>
              <a:rPr lang="en-US" sz="2000" dirty="0">
                <a:solidFill>
                  <a:srgbClr val="FFFF00"/>
                </a:solidFill>
                <a:effectLst>
                  <a:outerShdw blurRad="38100" dist="38100" dir="2700000" algn="tl">
                    <a:srgbClr val="000000">
                      <a:alpha val="43137"/>
                    </a:srgbClr>
                  </a:outerShdw>
                </a:effectLst>
              </a:rPr>
              <a:t>FinTech </a:t>
            </a:r>
            <a:r>
              <a:rPr lang="en-US" sz="2000" dirty="0" err="1">
                <a:solidFill>
                  <a:srgbClr val="FFFF00"/>
                </a:solidFill>
                <a:effectLst>
                  <a:outerShdw blurRad="38100" dist="38100" dir="2700000" algn="tl">
                    <a:srgbClr val="000000">
                      <a:alpha val="43137"/>
                    </a:srgbClr>
                  </a:outerShdw>
                </a:effectLst>
              </a:rPr>
              <a:t>SaaS</a:t>
            </a:r>
            <a:r>
              <a:rPr lang="en-US" sz="2000" dirty="0">
                <a:solidFill>
                  <a:srgbClr val="FFFF00"/>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are all </a:t>
            </a:r>
            <a:r>
              <a:rPr lang="en-US" sz="2000" i="1" dirty="0">
                <a:solidFill>
                  <a:schemeClr val="bg1"/>
                </a:solidFill>
                <a:effectLst>
                  <a:outerShdw blurRad="38100" dist="38100" dir="2700000" algn="tl">
                    <a:srgbClr val="000000">
                      <a:alpha val="43137"/>
                    </a:srgbClr>
                  </a:outerShdw>
                </a:effectLst>
              </a:rPr>
              <a:t>atomic or composite software-based financial services which are made available on-demand.</a:t>
            </a:r>
          </a:p>
        </p:txBody>
      </p:sp>
      <p:sp>
        <p:nvSpPr>
          <p:cNvPr id="11" name="Rectangle 10"/>
          <p:cNvSpPr/>
          <p:nvPr/>
        </p:nvSpPr>
        <p:spPr>
          <a:xfrm>
            <a:off x="8077673" y="2874337"/>
            <a:ext cx="3996578" cy="3169365"/>
          </a:xfrm>
          <a:prstGeom prst="rect">
            <a:avLst/>
          </a:prstGeom>
        </p:spPr>
        <p:txBody>
          <a:bodyPr wrap="square">
            <a:spAutoFit/>
          </a:bodyPr>
          <a:lstStyle/>
          <a:p>
            <a:pPr algn="just"/>
            <a:r>
              <a:rPr lang="en-US" sz="2000" dirty="0" smtClean="0">
                <a:solidFill>
                  <a:schemeClr val="bg1"/>
                </a:solidFill>
                <a:effectLst>
                  <a:outerShdw blurRad="38100" dist="38100" dir="2700000" algn="tl">
                    <a:srgbClr val="000000">
                      <a:alpha val="43137"/>
                    </a:srgbClr>
                  </a:outerShdw>
                </a:effectLst>
              </a:rPr>
              <a:t>Traditional </a:t>
            </a:r>
            <a:r>
              <a:rPr lang="en-US" sz="2000" dirty="0">
                <a:solidFill>
                  <a:schemeClr val="bg1"/>
                </a:solidFill>
                <a:effectLst>
                  <a:outerShdw blurRad="38100" dist="38100" dir="2700000" algn="tl">
                    <a:srgbClr val="000000">
                      <a:alpha val="43137"/>
                    </a:srgbClr>
                  </a:outerShdw>
                </a:effectLst>
              </a:rPr>
              <a:t>banking services could be virtualized (</a:t>
            </a:r>
            <a:r>
              <a:rPr lang="en-US" sz="2000" dirty="0" smtClean="0">
                <a:solidFill>
                  <a:schemeClr val="bg1"/>
                </a:solidFill>
                <a:effectLst>
                  <a:outerShdw blurRad="38100" dist="38100" dir="2700000" algn="tl">
                    <a:srgbClr val="000000">
                      <a:alpha val="43137"/>
                    </a:srgbClr>
                  </a:outerShdw>
                </a:effectLst>
              </a:rPr>
              <a:t>surrounded </a:t>
            </a:r>
            <a:r>
              <a:rPr lang="en-US" sz="2000" dirty="0">
                <a:solidFill>
                  <a:schemeClr val="bg1"/>
                </a:solidFill>
                <a:effectLst>
                  <a:outerShdw blurRad="38100" dist="38100" dir="2700000" algn="tl">
                    <a:srgbClr val="000000">
                      <a:alpha val="43137"/>
                    </a:srgbClr>
                  </a:outerShdw>
                </a:effectLst>
              </a:rPr>
              <a:t>by some Cloud-service wrapping) and provisioned within a composite application service. In contrast to the infrastructure services from the </a:t>
            </a:r>
            <a:r>
              <a:rPr lang="en-US" sz="2000" dirty="0" err="1">
                <a:solidFill>
                  <a:schemeClr val="bg1"/>
                </a:solidFill>
                <a:effectLst>
                  <a:outerShdw blurRad="38100" dist="38100" dir="2700000" algn="tl">
                    <a:srgbClr val="000000">
                      <a:alpha val="43137"/>
                    </a:srgbClr>
                  </a:outerShdw>
                </a:effectLst>
              </a:rPr>
              <a:t>IaaS</a:t>
            </a:r>
            <a:r>
              <a:rPr lang="en-US" sz="2000" dirty="0">
                <a:solidFill>
                  <a:schemeClr val="bg1"/>
                </a:solidFill>
                <a:effectLst>
                  <a:outerShdw blurRad="38100" dist="38100" dir="2700000" algn="tl">
                    <a:srgbClr val="000000">
                      <a:alpha val="43137"/>
                    </a:srgbClr>
                  </a:outerShdw>
                </a:effectLst>
              </a:rPr>
              <a:t> layer below, these FinTech application services are centered about banking and finance.</a:t>
            </a:r>
          </a:p>
        </p:txBody>
      </p:sp>
      <p:sp>
        <p:nvSpPr>
          <p:cNvPr id="2" name="Rectangle 1"/>
          <p:cNvSpPr/>
          <p:nvPr/>
        </p:nvSpPr>
        <p:spPr>
          <a:xfrm>
            <a:off x="3362889" y="1139788"/>
            <a:ext cx="3783755" cy="2680225"/>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3292" y="2692541"/>
            <a:ext cx="2952328" cy="880442"/>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175162" y="2637149"/>
            <a:ext cx="420915" cy="767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21038" y="1222037"/>
            <a:ext cx="420915" cy="767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05242" y="3813149"/>
            <a:ext cx="420915" cy="767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3138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117"/>
          <p:cNvSpPr>
            <a:spLocks noChangeArrowheads="1"/>
          </p:cNvSpPr>
          <p:nvPr/>
        </p:nvSpPr>
        <p:spPr bwMode="auto">
          <a:xfrm>
            <a:off x="1544686" y="1473958"/>
            <a:ext cx="2088690" cy="4259895"/>
          </a:xfrm>
          <a:prstGeom prst="rect">
            <a:avLst/>
          </a:prstGeom>
          <a:noFill/>
          <a:ln w="9525" cap="flat" cmpd="sng" algn="ctr">
            <a:solidFill>
              <a:schemeClr val="bg1">
                <a:alpha val="50000"/>
              </a:schemeClr>
            </a:solidFill>
            <a:prstDash val="dash"/>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wrap="square" lIns="36000" tIns="36000" rIns="36000" bIns="36000" anchor="ctr" anchorCtr="0"/>
          <a:lstStyle/>
          <a:p>
            <a:pPr algn="ctr" fontAlgn="ctr">
              <a:buNone/>
            </a:pPr>
            <a:endParaRPr lang="en-US" altLang="zh-CN" sz="1600" dirty="0">
              <a:solidFill>
                <a:schemeClr val="bg1"/>
              </a:solidFill>
              <a:latin typeface="Arial"/>
              <a:cs typeface="Arial" pitchFamily="34" charset="0"/>
            </a:endParaRPr>
          </a:p>
        </p:txBody>
      </p:sp>
      <p:sp>
        <p:nvSpPr>
          <p:cNvPr id="268" name="Rectangle 117"/>
          <p:cNvSpPr>
            <a:spLocks noChangeArrowheads="1"/>
          </p:cNvSpPr>
          <p:nvPr/>
        </p:nvSpPr>
        <p:spPr bwMode="auto">
          <a:xfrm>
            <a:off x="7556079" y="1640891"/>
            <a:ext cx="1744979" cy="4015109"/>
          </a:xfrm>
          <a:prstGeom prst="rect">
            <a:avLst/>
          </a:prstGeom>
          <a:noFill/>
          <a:ln w="9525" cap="flat" cmpd="sng" algn="ctr">
            <a:solidFill>
              <a:schemeClr val="bg1">
                <a:alpha val="50000"/>
              </a:schemeClr>
            </a:solidFill>
            <a:prstDash val="dash"/>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wrap="square" lIns="36000" tIns="36000" rIns="36000" bIns="36000" anchor="ctr" anchorCtr="0"/>
          <a:lstStyle/>
          <a:p>
            <a:pPr algn="ctr" fontAlgn="ctr">
              <a:buNone/>
            </a:pPr>
            <a:endParaRPr lang="en-US" altLang="zh-CN" sz="1600" dirty="0">
              <a:solidFill>
                <a:schemeClr val="bg1"/>
              </a:solidFill>
              <a:latin typeface="Arial"/>
              <a:cs typeface="Arial" pitchFamily="34" charset="0"/>
            </a:endParaRPr>
          </a:p>
        </p:txBody>
      </p:sp>
      <p:sp>
        <p:nvSpPr>
          <p:cNvPr id="269" name="Rectangle 117"/>
          <p:cNvSpPr>
            <a:spLocks noChangeArrowheads="1"/>
          </p:cNvSpPr>
          <p:nvPr/>
        </p:nvSpPr>
        <p:spPr bwMode="auto">
          <a:xfrm>
            <a:off x="9358664" y="1641013"/>
            <a:ext cx="1692000" cy="4019225"/>
          </a:xfrm>
          <a:prstGeom prst="rect">
            <a:avLst/>
          </a:prstGeom>
          <a:noFill/>
          <a:ln w="9525" cap="flat" cmpd="sng" algn="ctr">
            <a:solidFill>
              <a:schemeClr val="bg1">
                <a:alpha val="50000"/>
              </a:schemeClr>
            </a:solidFill>
            <a:prstDash val="dash"/>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wrap="square" lIns="36000" tIns="36000" rIns="36000" bIns="36000" anchor="ctr" anchorCtr="0"/>
          <a:lstStyle/>
          <a:p>
            <a:pPr algn="ctr" fontAlgn="ctr">
              <a:buNone/>
            </a:pPr>
            <a:endParaRPr lang="en-US" altLang="zh-CN" sz="1600" dirty="0">
              <a:solidFill>
                <a:schemeClr val="bg1"/>
              </a:solidFill>
              <a:latin typeface="Arial"/>
              <a:cs typeface="Arial" pitchFamily="34" charset="0"/>
            </a:endParaRPr>
          </a:p>
        </p:txBody>
      </p:sp>
      <p:sp>
        <p:nvSpPr>
          <p:cNvPr id="2" name="标题 1"/>
          <p:cNvSpPr>
            <a:spLocks noGrp="1"/>
          </p:cNvSpPr>
          <p:nvPr>
            <p:ph type="title" idx="4294967295"/>
          </p:nvPr>
        </p:nvSpPr>
        <p:spPr>
          <a:xfrm>
            <a:off x="163904" y="-26583"/>
            <a:ext cx="10975975" cy="759483"/>
          </a:xfrm>
          <a:prstGeom prst="rect">
            <a:avLst/>
          </a:prstGeom>
        </p:spPr>
        <p:txBody>
          <a:bodyPr>
            <a:noAutofit/>
          </a:bodyPr>
          <a:lstStyle/>
          <a:p>
            <a:pPr algn="l" fontAlgn="ctr"/>
            <a:r>
              <a:rPr lang="en-US" altLang="zh-CN" sz="2800" b="0" dirty="0" smtClean="0">
                <a:latin typeface="Arial"/>
              </a:rPr>
              <a:t>Cloud-based Transformation in Financial Services</a:t>
            </a:r>
            <a:endParaRPr lang="en-US" altLang="zh-CN" sz="2800" b="0" dirty="0">
              <a:latin typeface="Arial"/>
            </a:endParaRPr>
          </a:p>
        </p:txBody>
      </p:sp>
      <p:sp>
        <p:nvSpPr>
          <p:cNvPr id="131" name="圆角矩形 130"/>
          <p:cNvSpPr/>
          <p:nvPr/>
        </p:nvSpPr>
        <p:spPr bwMode="auto">
          <a:xfrm>
            <a:off x="5676525" y="4637605"/>
            <a:ext cx="1604302" cy="368066"/>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ea typeface="宋体" pitchFamily="2" charset="-122"/>
              <a:cs typeface="Arial" pitchFamily="34" charset="0"/>
            </a:endParaRPr>
          </a:p>
        </p:txBody>
      </p:sp>
      <p:sp>
        <p:nvSpPr>
          <p:cNvPr id="137" name="圆角矩形 136"/>
          <p:cNvSpPr/>
          <p:nvPr/>
        </p:nvSpPr>
        <p:spPr bwMode="auto">
          <a:xfrm>
            <a:off x="4924691" y="4214582"/>
            <a:ext cx="2361102" cy="368066"/>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ea typeface="宋体" pitchFamily="2" charset="-122"/>
              <a:cs typeface="Arial" pitchFamily="34" charset="0"/>
            </a:endParaRPr>
          </a:p>
        </p:txBody>
      </p:sp>
      <p:sp>
        <p:nvSpPr>
          <p:cNvPr id="138" name="圆角矩形 137"/>
          <p:cNvSpPr/>
          <p:nvPr/>
        </p:nvSpPr>
        <p:spPr bwMode="auto">
          <a:xfrm>
            <a:off x="4928764" y="5058189"/>
            <a:ext cx="2352063" cy="597923"/>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ea typeface="宋体" pitchFamily="2" charset="-122"/>
              <a:cs typeface="Arial" pitchFamily="34" charset="0"/>
            </a:endParaRPr>
          </a:p>
        </p:txBody>
      </p:sp>
      <p:sp>
        <p:nvSpPr>
          <p:cNvPr id="139" name="圆角矩形 138"/>
          <p:cNvSpPr/>
          <p:nvPr/>
        </p:nvSpPr>
        <p:spPr bwMode="auto">
          <a:xfrm>
            <a:off x="1634579" y="1525464"/>
            <a:ext cx="1022181" cy="4105969"/>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cs typeface="Arial" pitchFamily="34" charset="0"/>
            </a:endParaRPr>
          </a:p>
        </p:txBody>
      </p:sp>
      <p:sp>
        <p:nvSpPr>
          <p:cNvPr id="140" name="圆角矩形 139"/>
          <p:cNvSpPr/>
          <p:nvPr/>
        </p:nvSpPr>
        <p:spPr bwMode="auto">
          <a:xfrm>
            <a:off x="2755744" y="1530701"/>
            <a:ext cx="783357" cy="4105969"/>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cs typeface="Arial" pitchFamily="34" charset="0"/>
            </a:endParaRPr>
          </a:p>
        </p:txBody>
      </p:sp>
      <p:sp>
        <p:nvSpPr>
          <p:cNvPr id="141" name="圆角矩形 140"/>
          <p:cNvSpPr/>
          <p:nvPr/>
        </p:nvSpPr>
        <p:spPr bwMode="auto">
          <a:xfrm>
            <a:off x="4924689" y="1525464"/>
            <a:ext cx="902232" cy="2478484"/>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ea typeface="宋体" pitchFamily="2" charset="-122"/>
              <a:cs typeface="Arial" pitchFamily="34" charset="0"/>
            </a:endParaRPr>
          </a:p>
        </p:txBody>
      </p:sp>
      <p:sp>
        <p:nvSpPr>
          <p:cNvPr id="145" name="Line 3"/>
          <p:cNvSpPr>
            <a:spLocks noChangeShapeType="1"/>
          </p:cNvSpPr>
          <p:nvPr/>
        </p:nvSpPr>
        <p:spPr bwMode="auto">
          <a:xfrm>
            <a:off x="2574578" y="5150216"/>
            <a:ext cx="235291" cy="0"/>
          </a:xfrm>
          <a:prstGeom prst="line">
            <a:avLst/>
          </a:prstGeom>
          <a:noFill/>
          <a:ln w="19050">
            <a:solidFill>
              <a:schemeClr val="bg1"/>
            </a:solidFill>
            <a:round/>
            <a:headEnd/>
            <a:tailEnd/>
          </a:ln>
          <a:effectLst/>
        </p:spPr>
        <p:txBody>
          <a:bodyPr wrap="square" lIns="36000" tIns="36000" rIns="36000" bIns="36000" anchor="ctr"/>
          <a:lstStyle/>
          <a:p>
            <a:pPr fontAlgn="ctr">
              <a:defRPr/>
            </a:pPr>
            <a:endParaRPr lang="en-US" altLang="ko-KR" sz="1066" kern="0" dirty="0">
              <a:latin typeface="Arial"/>
              <a:cs typeface="Arial" pitchFamily="34" charset="0"/>
            </a:endParaRPr>
          </a:p>
        </p:txBody>
      </p:sp>
      <p:sp>
        <p:nvSpPr>
          <p:cNvPr id="151" name="Rectangle 117"/>
          <p:cNvSpPr>
            <a:spLocks noChangeArrowheads="1"/>
          </p:cNvSpPr>
          <p:nvPr/>
        </p:nvSpPr>
        <p:spPr bwMode="auto">
          <a:xfrm>
            <a:off x="2761305" y="1640891"/>
            <a:ext cx="772230" cy="389457"/>
          </a:xfrm>
          <a:prstGeom prst="rect">
            <a:avLst/>
          </a:prstGeom>
          <a:noFill/>
          <a:ln w="12700" algn="ctr">
            <a:noFill/>
            <a:prstDash val="dash"/>
            <a:miter lim="800000"/>
            <a:headEnd/>
            <a:tailEnd/>
          </a:ln>
        </p:spPr>
        <p:txBody>
          <a:bodyPr wrap="square" lIns="36000" tIns="36000" rIns="36000" bIns="36000" anchorCtr="1"/>
          <a:lstStyle/>
          <a:p>
            <a:pPr algn="ctr" fontAlgn="ctr">
              <a:lnSpc>
                <a:spcPct val="85000"/>
              </a:lnSpc>
              <a:buNone/>
              <a:defRPr/>
            </a:pPr>
            <a:r>
              <a:rPr lang="en-US" altLang="zh-CN" sz="800" dirty="0">
                <a:solidFill>
                  <a:schemeClr val="bg1"/>
                </a:solidFill>
                <a:latin typeface="Arial"/>
                <a:cs typeface="Arial" pitchFamily="34" charset="0"/>
              </a:rPr>
              <a:t>Channel service integration</a:t>
            </a:r>
          </a:p>
        </p:txBody>
      </p:sp>
      <p:sp>
        <p:nvSpPr>
          <p:cNvPr id="160" name="Line 129"/>
          <p:cNvSpPr>
            <a:spLocks noChangeShapeType="1"/>
          </p:cNvSpPr>
          <p:nvPr/>
        </p:nvSpPr>
        <p:spPr bwMode="auto">
          <a:xfrm>
            <a:off x="2574573" y="2157654"/>
            <a:ext cx="239314" cy="0"/>
          </a:xfrm>
          <a:prstGeom prst="line">
            <a:avLst/>
          </a:prstGeom>
          <a:noFill/>
          <a:ln w="19050">
            <a:solidFill>
              <a:schemeClr val="bg1"/>
            </a:solidFill>
            <a:round/>
            <a:headEnd/>
            <a:tailEnd/>
          </a:ln>
          <a:effectLst/>
        </p:spPr>
        <p:txBody>
          <a:bodyPr wrap="square" lIns="36000" tIns="36000" rIns="36000" bIns="36000" anchor="ctr"/>
          <a:lstStyle/>
          <a:p>
            <a:pPr fontAlgn="ctr">
              <a:defRPr/>
            </a:pPr>
            <a:endParaRPr lang="en-US" altLang="ko-KR" sz="1066" kern="0" dirty="0">
              <a:latin typeface="Arial"/>
              <a:cs typeface="Arial" pitchFamily="34" charset="0"/>
            </a:endParaRPr>
          </a:p>
        </p:txBody>
      </p:sp>
      <p:sp>
        <p:nvSpPr>
          <p:cNvPr id="162" name="Line 136"/>
          <p:cNvSpPr>
            <a:spLocks noChangeShapeType="1"/>
          </p:cNvSpPr>
          <p:nvPr/>
        </p:nvSpPr>
        <p:spPr bwMode="auto">
          <a:xfrm>
            <a:off x="2576587" y="4545092"/>
            <a:ext cx="235293" cy="0"/>
          </a:xfrm>
          <a:prstGeom prst="line">
            <a:avLst/>
          </a:prstGeom>
          <a:noFill/>
          <a:ln w="19050">
            <a:solidFill>
              <a:schemeClr val="bg1"/>
            </a:solidFill>
            <a:round/>
            <a:headEnd/>
            <a:tailEnd/>
          </a:ln>
          <a:effectLst/>
        </p:spPr>
        <p:txBody>
          <a:bodyPr wrap="square" lIns="36000" tIns="36000" rIns="36000" bIns="36000" anchor="ctr"/>
          <a:lstStyle/>
          <a:p>
            <a:pPr fontAlgn="ctr">
              <a:defRPr/>
            </a:pPr>
            <a:endParaRPr lang="en-US" altLang="ko-KR" sz="1066" kern="0" dirty="0">
              <a:latin typeface="Arial"/>
              <a:cs typeface="Arial" pitchFamily="34" charset="0"/>
            </a:endParaRPr>
          </a:p>
        </p:txBody>
      </p:sp>
      <p:sp>
        <p:nvSpPr>
          <p:cNvPr id="164" name="Line 225"/>
          <p:cNvSpPr>
            <a:spLocks noChangeShapeType="1"/>
          </p:cNvSpPr>
          <p:nvPr/>
        </p:nvSpPr>
        <p:spPr bwMode="auto">
          <a:xfrm flipV="1">
            <a:off x="2582618" y="2873555"/>
            <a:ext cx="225236" cy="0"/>
          </a:xfrm>
          <a:prstGeom prst="line">
            <a:avLst/>
          </a:prstGeom>
          <a:noFill/>
          <a:ln w="19050">
            <a:solidFill>
              <a:schemeClr val="bg1"/>
            </a:solidFill>
            <a:round/>
            <a:headEnd/>
            <a:tailEnd/>
          </a:ln>
          <a:effectLst/>
        </p:spPr>
        <p:txBody>
          <a:bodyPr wrap="square" lIns="36000" tIns="36000" rIns="36000" bIns="36000" anchor="ctr"/>
          <a:lstStyle/>
          <a:p>
            <a:pPr fontAlgn="ctr">
              <a:defRPr/>
            </a:pPr>
            <a:endParaRPr lang="en-US" altLang="ko-KR" sz="1066" kern="0" dirty="0">
              <a:latin typeface="Arial"/>
              <a:cs typeface="Arial" pitchFamily="34" charset="0"/>
            </a:endParaRPr>
          </a:p>
        </p:txBody>
      </p:sp>
      <p:sp>
        <p:nvSpPr>
          <p:cNvPr id="165" name="Text Box 230"/>
          <p:cNvSpPr txBox="1">
            <a:spLocks noChangeArrowheads="1"/>
          </p:cNvSpPr>
          <p:nvPr/>
        </p:nvSpPr>
        <p:spPr bwMode="auto">
          <a:xfrm>
            <a:off x="1760658" y="2679010"/>
            <a:ext cx="780285" cy="216589"/>
          </a:xfrm>
          <a:prstGeom prst="roundRect">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defRPr/>
            </a:pPr>
            <a:r>
              <a:rPr lang="en-US" altLang="zh-CN" sz="800" dirty="0">
                <a:solidFill>
                  <a:schemeClr val="bg1"/>
                </a:solidFill>
                <a:latin typeface="Arial"/>
                <a:cs typeface="Arial" pitchFamily="34" charset="0"/>
              </a:rPr>
              <a:t>E-banking</a:t>
            </a:r>
          </a:p>
        </p:txBody>
      </p:sp>
      <p:sp>
        <p:nvSpPr>
          <p:cNvPr id="169" name="Text Box 238"/>
          <p:cNvSpPr txBox="1">
            <a:spLocks noChangeArrowheads="1"/>
          </p:cNvSpPr>
          <p:nvPr/>
        </p:nvSpPr>
        <p:spPr bwMode="auto">
          <a:xfrm>
            <a:off x="1770712" y="1921226"/>
            <a:ext cx="780285" cy="218241"/>
          </a:xfrm>
          <a:prstGeom prst="roundRect">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defRPr/>
            </a:pPr>
            <a:r>
              <a:rPr lang="en-US" altLang="zh-CN" sz="800" dirty="0">
                <a:solidFill>
                  <a:schemeClr val="bg1"/>
                </a:solidFill>
                <a:latin typeface="Arial"/>
                <a:cs typeface="Arial" pitchFamily="34" charset="0"/>
              </a:rPr>
              <a:t>Outlets</a:t>
            </a:r>
          </a:p>
        </p:txBody>
      </p:sp>
      <p:sp>
        <p:nvSpPr>
          <p:cNvPr id="170" name="Text Box 239"/>
          <p:cNvSpPr txBox="1">
            <a:spLocks noChangeArrowheads="1"/>
          </p:cNvSpPr>
          <p:nvPr/>
        </p:nvSpPr>
        <p:spPr bwMode="auto">
          <a:xfrm>
            <a:off x="1746580" y="3105323"/>
            <a:ext cx="780285" cy="216589"/>
          </a:xfrm>
          <a:prstGeom prst="roundRect">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defRPr/>
            </a:pPr>
            <a:r>
              <a:rPr lang="en-US" altLang="zh-CN" sz="800" dirty="0">
                <a:solidFill>
                  <a:schemeClr val="bg1"/>
                </a:solidFill>
                <a:latin typeface="Arial"/>
                <a:cs typeface="Arial" pitchFamily="34" charset="0"/>
              </a:rPr>
              <a:t>Mobile banking </a:t>
            </a:r>
          </a:p>
        </p:txBody>
      </p:sp>
      <p:sp>
        <p:nvSpPr>
          <p:cNvPr id="171" name="Text Box 240"/>
          <p:cNvSpPr txBox="1">
            <a:spLocks noChangeArrowheads="1"/>
          </p:cNvSpPr>
          <p:nvPr/>
        </p:nvSpPr>
        <p:spPr bwMode="auto">
          <a:xfrm>
            <a:off x="1770712" y="2223789"/>
            <a:ext cx="780285" cy="269324"/>
          </a:xfrm>
          <a:prstGeom prst="roundRect">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defRPr/>
            </a:pPr>
            <a:r>
              <a:rPr lang="en-US" altLang="zh-CN" sz="800" dirty="0">
                <a:solidFill>
                  <a:schemeClr val="bg1"/>
                </a:solidFill>
                <a:latin typeface="Arial"/>
                <a:cs typeface="Arial" pitchFamily="34" charset="0"/>
              </a:rPr>
              <a:t>Self-service devices</a:t>
            </a:r>
          </a:p>
        </p:txBody>
      </p:sp>
      <p:sp>
        <p:nvSpPr>
          <p:cNvPr id="172" name="Rectangle 117"/>
          <p:cNvSpPr>
            <a:spLocks noChangeArrowheads="1"/>
          </p:cNvSpPr>
          <p:nvPr/>
        </p:nvSpPr>
        <p:spPr bwMode="auto">
          <a:xfrm>
            <a:off x="3844639" y="1473958"/>
            <a:ext cx="707887" cy="2069994"/>
          </a:xfrm>
          <a:prstGeom prst="roundRect">
            <a:avLst/>
          </a:prstGeom>
          <a:gradFill flip="none" rotWithShape="1">
            <a:gsLst>
              <a:gs pos="67000">
                <a:srgbClr val="006F96"/>
              </a:gs>
              <a:gs pos="12000">
                <a:srgbClr val="009ED6"/>
              </a:gs>
              <a:gs pos="100000">
                <a:srgbClr val="006082"/>
              </a:gs>
            </a:gsLst>
            <a:lin ang="5400000" scaled="0"/>
            <a:tileRect/>
          </a:gradFill>
          <a:ln w="12700">
            <a:solidFill>
              <a:srgbClr val="00B6F6"/>
            </a:solidFill>
          </a:ln>
          <a:effectLst>
            <a:outerShdw blurRad="50800" dist="38100" dir="2700000" algn="tl" rotWithShape="0">
              <a:prstClr val="black">
                <a:alpha val="40000"/>
              </a:prstClr>
            </a:outerShdw>
          </a:effectLst>
        </p:spPr>
        <p:txBody>
          <a:bodyPr vert="horz" wrap="square" lIns="36000" tIns="36000" rIns="36000" bIns="36000" anchor="ctr">
            <a:noAutofit/>
          </a:bodyPr>
          <a:lstStyle/>
          <a:p>
            <a:pPr algn="ctr" defTabSz="2560411" fontAlgn="ctr"/>
            <a:endParaRPr lang="en-US" altLang="zh-CN" sz="14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endParaRPr>
          </a:p>
        </p:txBody>
      </p:sp>
      <p:sp>
        <p:nvSpPr>
          <p:cNvPr id="173" name="TextBox 541"/>
          <p:cNvSpPr txBox="1">
            <a:spLocks noChangeArrowheads="1"/>
          </p:cNvSpPr>
          <p:nvPr/>
        </p:nvSpPr>
        <p:spPr bwMode="auto">
          <a:xfrm>
            <a:off x="4053570" y="1581578"/>
            <a:ext cx="257369" cy="1771240"/>
          </a:xfrm>
          <a:prstGeom prst="rect">
            <a:avLst/>
          </a:prstGeom>
          <a:noFill/>
          <a:ln w="9525" algn="ctr">
            <a:noFill/>
            <a:miter lim="800000"/>
            <a:headEnd/>
            <a:tailEnd/>
          </a:ln>
        </p:spPr>
        <p:txBody>
          <a:bodyPr vert="vert270" wrap="square" lIns="36000" tIns="36000" rIns="36000" bIns="36000">
            <a:spAutoFit/>
          </a:bodyPr>
          <a:lstStyle/>
          <a:p>
            <a:pPr algn="ctr" fontAlgn="ctr">
              <a:spcBef>
                <a:spcPct val="50000"/>
              </a:spcBef>
              <a:buNone/>
              <a:defRPr/>
            </a:pPr>
            <a:r>
              <a:rPr lang="en-US" altLang="zh-CN" sz="1200" dirty="0">
                <a:solidFill>
                  <a:schemeClr val="bg1"/>
                </a:solidFill>
                <a:effectLst>
                  <a:outerShdw blurRad="38100" dist="38100" dir="2700000" algn="tl">
                    <a:srgbClr val="000000">
                      <a:alpha val="43137"/>
                    </a:srgbClr>
                  </a:outerShdw>
                </a:effectLst>
                <a:latin typeface="Arial"/>
                <a:cs typeface="Arial" pitchFamily="34" charset="0"/>
              </a:rPr>
              <a:t>Service bus</a:t>
            </a:r>
          </a:p>
        </p:txBody>
      </p:sp>
      <p:sp>
        <p:nvSpPr>
          <p:cNvPr id="174" name="Text Box 239"/>
          <p:cNvSpPr txBox="1">
            <a:spLocks noChangeArrowheads="1"/>
          </p:cNvSpPr>
          <p:nvPr/>
        </p:nvSpPr>
        <p:spPr bwMode="auto">
          <a:xfrm>
            <a:off x="1865593" y="4816075"/>
            <a:ext cx="590521" cy="465989"/>
          </a:xfrm>
          <a:prstGeom prst="roundRect">
            <a:avLst/>
          </a:prstGeom>
          <a:solidFill>
            <a:schemeClr val="bg1">
              <a:alpha val="20000"/>
            </a:schemeClr>
          </a:solidFill>
          <a:ln w="9525" algn="ctr">
            <a:solidFill>
              <a:schemeClr val="bg1">
                <a:alpha val="70000"/>
              </a:schemeClr>
            </a:solidFill>
            <a:round/>
            <a:headEnd/>
            <a:tailEnd/>
          </a:ln>
        </p:spPr>
        <p:txBody>
          <a:bodyPr wrap="square" lIns="36000" tIns="36000" rIns="36000" bIns="36000" anchor="ctr"/>
          <a:lstStyle>
            <a:defPPr>
              <a:defRPr lang="zh-CN"/>
            </a:defPPr>
            <a:lvl1pPr algn="ctr">
              <a:lnSpc>
                <a:spcPct val="85000"/>
              </a:lnSpc>
              <a:buNone/>
              <a:defRPr sz="1066" b="0">
                <a:solidFill>
                  <a:schemeClr val="bg1"/>
                </a:solidFill>
                <a:latin typeface="+mn-ea"/>
                <a:ea typeface="+mn-ea"/>
                <a:cs typeface="Arial" pitchFamily="34" charset="0"/>
              </a:defRPr>
            </a:lvl1pPr>
          </a:lstStyle>
          <a:p>
            <a:pPr fontAlgn="ctr"/>
            <a:r>
              <a:rPr lang="en-US" altLang="zh-CN" sz="800" b="1" dirty="0" smtClean="0">
                <a:solidFill>
                  <a:srgbClr val="FFFF00"/>
                </a:solidFill>
                <a:latin typeface="Arial"/>
              </a:rPr>
              <a:t>FinTech</a:t>
            </a:r>
          </a:p>
          <a:p>
            <a:pPr fontAlgn="ctr"/>
            <a:r>
              <a:rPr lang="en-US" altLang="zh-CN" sz="800" b="1" dirty="0" smtClean="0">
                <a:solidFill>
                  <a:srgbClr val="FFFF00"/>
                </a:solidFill>
                <a:latin typeface="Arial"/>
              </a:rPr>
              <a:t>Apps as a Service</a:t>
            </a:r>
            <a:endParaRPr lang="en-US" altLang="zh-CN" sz="800" b="1" dirty="0">
              <a:solidFill>
                <a:srgbClr val="FFFF00"/>
              </a:solidFill>
              <a:latin typeface="Arial"/>
            </a:endParaRPr>
          </a:p>
        </p:txBody>
      </p:sp>
      <p:sp>
        <p:nvSpPr>
          <p:cNvPr id="175" name="Rectangle 117"/>
          <p:cNvSpPr>
            <a:spLocks noChangeArrowheads="1"/>
          </p:cNvSpPr>
          <p:nvPr/>
        </p:nvSpPr>
        <p:spPr bwMode="auto">
          <a:xfrm>
            <a:off x="1706362" y="1557225"/>
            <a:ext cx="896925" cy="960862"/>
          </a:xfrm>
          <a:prstGeom prst="rect">
            <a:avLst/>
          </a:prstGeom>
          <a:noFill/>
          <a:ln w="12700" algn="ctr">
            <a:solidFill>
              <a:schemeClr val="bg1"/>
            </a:solidFill>
            <a:prstDash val="dash"/>
            <a:miter lim="800000"/>
            <a:headEnd/>
            <a:tailEnd/>
          </a:ln>
        </p:spPr>
        <p:txBody>
          <a:bodyPr wrap="square" lIns="36000" tIns="36000" rIns="36000" bIns="36000" anchorCtr="1"/>
          <a:lstStyle/>
          <a:p>
            <a:pPr fontAlgn="ctr">
              <a:buNone/>
              <a:defRPr/>
            </a:pPr>
            <a:r>
              <a:rPr lang="en-US" altLang="zh-CN" sz="1050" b="1" dirty="0">
                <a:solidFill>
                  <a:srgbClr val="FFFF00"/>
                </a:solidFill>
                <a:latin typeface="Arial"/>
                <a:cs typeface="Arial" pitchFamily="34" charset="0"/>
              </a:rPr>
              <a:t>Internal channels</a:t>
            </a:r>
          </a:p>
        </p:txBody>
      </p:sp>
      <p:sp>
        <p:nvSpPr>
          <p:cNvPr id="176" name="Rectangle 117"/>
          <p:cNvSpPr>
            <a:spLocks noChangeArrowheads="1"/>
          </p:cNvSpPr>
          <p:nvPr/>
        </p:nvSpPr>
        <p:spPr bwMode="auto">
          <a:xfrm>
            <a:off x="1706362" y="4236215"/>
            <a:ext cx="896925" cy="1283920"/>
          </a:xfrm>
          <a:prstGeom prst="rect">
            <a:avLst/>
          </a:prstGeom>
          <a:noFill/>
          <a:ln w="12700" algn="ctr">
            <a:solidFill>
              <a:schemeClr val="bg1"/>
            </a:solidFill>
            <a:prstDash val="dash"/>
            <a:miter lim="800000"/>
            <a:headEnd/>
            <a:tailEnd/>
          </a:ln>
        </p:spPr>
        <p:txBody>
          <a:bodyPr wrap="square" lIns="36000" tIns="36000" rIns="36000" bIns="36000" anchorCtr="1"/>
          <a:lstStyle/>
          <a:p>
            <a:pPr fontAlgn="ctr">
              <a:buNone/>
            </a:pPr>
            <a:r>
              <a:rPr lang="en-US" altLang="zh-CN" sz="1066" b="1" dirty="0">
                <a:solidFill>
                  <a:srgbClr val="FFFF00"/>
                </a:solidFill>
                <a:latin typeface="Arial"/>
                <a:cs typeface="Arial" pitchFamily="34" charset="0"/>
              </a:rPr>
              <a:t>External channels</a:t>
            </a:r>
          </a:p>
        </p:txBody>
      </p:sp>
      <p:sp>
        <p:nvSpPr>
          <p:cNvPr id="177" name="Rectangle 137"/>
          <p:cNvSpPr>
            <a:spLocks noChangeArrowheads="1"/>
          </p:cNvSpPr>
          <p:nvPr/>
        </p:nvSpPr>
        <p:spPr bwMode="auto">
          <a:xfrm>
            <a:off x="6300534" y="1522853"/>
            <a:ext cx="962437" cy="2476633"/>
          </a:xfrm>
          <a:prstGeom prst="roundRect">
            <a:avLst>
              <a:gd name="adj" fmla="val 9541"/>
            </a:avLst>
          </a:prstGeom>
          <a:gradFill flip="none" rotWithShape="1">
            <a:gsLst>
              <a:gs pos="67000">
                <a:srgbClr val="008080"/>
              </a:gs>
              <a:gs pos="12000">
                <a:srgbClr val="008080">
                  <a:lumMod val="80000"/>
                  <a:lumOff val="20000"/>
                </a:srgbClr>
              </a:gs>
              <a:gs pos="100000">
                <a:srgbClr val="008080">
                  <a:lumMod val="60000"/>
                </a:srgbClr>
              </a:gs>
            </a:gsLst>
            <a:lin ang="5400000" scaled="0"/>
            <a:tileRect/>
          </a:gradFill>
          <a:ln w="12700">
            <a:solidFill>
              <a:srgbClr val="00DBD6"/>
            </a:solidFill>
          </a:ln>
          <a:effectLst>
            <a:outerShdw blurRad="50800" dist="38100" dir="2700000" algn="tl" rotWithShape="0">
              <a:prstClr val="black">
                <a:alpha val="40000"/>
              </a:prstClr>
            </a:outerShdw>
          </a:effectLst>
        </p:spPr>
        <p:txBody>
          <a:bodyPr vert="horz" wrap="square" lIns="36000" tIns="36000" rIns="36000" bIns="36000" anchor="ctr" anchorCtr="0">
            <a:noAutofit/>
          </a:bodyPr>
          <a:lstStyle/>
          <a:p>
            <a:pPr algn="ctr" defTabSz="2560411" fontAlgn="ctr"/>
            <a:endParaRPr lang="en-US" altLang="ko-KR" sz="14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endParaRPr>
          </a:p>
        </p:txBody>
      </p:sp>
      <p:sp>
        <p:nvSpPr>
          <p:cNvPr id="181" name="Rectangle 79"/>
          <p:cNvSpPr>
            <a:spLocks noChangeArrowheads="1"/>
          </p:cNvSpPr>
          <p:nvPr/>
        </p:nvSpPr>
        <p:spPr bwMode="auto">
          <a:xfrm>
            <a:off x="4934265" y="4255262"/>
            <a:ext cx="2309792" cy="363441"/>
          </a:xfrm>
          <a:prstGeom prst="rect">
            <a:avLst/>
          </a:prstGeom>
          <a:noFill/>
          <a:ln w="12700" algn="ctr">
            <a:noFill/>
            <a:prstDash val="dash"/>
            <a:miter lim="800000"/>
            <a:headEnd/>
            <a:tailEnd/>
          </a:ln>
        </p:spPr>
        <p:txBody>
          <a:bodyPr wrap="square" lIns="36000" tIns="36000" rIns="36000" bIns="36000" anchor="ctr"/>
          <a:lstStyle/>
          <a:p>
            <a:pPr fontAlgn="ctr">
              <a:defRPr/>
            </a:pPr>
            <a:endParaRPr lang="en-US" altLang="ko-KR" sz="1066" dirty="0">
              <a:latin typeface="Arial"/>
              <a:cs typeface="Arial" pitchFamily="34" charset="0"/>
            </a:endParaRPr>
          </a:p>
        </p:txBody>
      </p:sp>
      <p:pic>
        <p:nvPicPr>
          <p:cNvPr id="182" name="Picture 7" descr="storage tank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4501" y="4259374"/>
            <a:ext cx="721965" cy="32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Text Box 95"/>
          <p:cNvSpPr txBox="1">
            <a:spLocks noChangeArrowheads="1"/>
          </p:cNvSpPr>
          <p:nvPr/>
        </p:nvSpPr>
        <p:spPr bwMode="auto">
          <a:xfrm>
            <a:off x="5715212" y="4306099"/>
            <a:ext cx="616442" cy="255771"/>
          </a:xfrm>
          <a:prstGeom prst="rect">
            <a:avLst/>
          </a:prstGeom>
          <a:noFill/>
          <a:ln w="9525" algn="ctr">
            <a:noFill/>
            <a:miter lim="800000"/>
            <a:headEnd/>
            <a:tailEnd/>
          </a:ln>
        </p:spPr>
        <p:txBody>
          <a:bodyPr wrap="square" lIns="36000" tIns="36000" rIns="36000" bIns="36000">
            <a:spAutoFit/>
          </a:bodyPr>
          <a:lstStyle/>
          <a:p>
            <a:pPr algn="ctr" fontAlgn="ctr">
              <a:lnSpc>
                <a:spcPct val="85000"/>
              </a:lnSpc>
              <a:buNone/>
              <a:defRPr/>
            </a:pPr>
            <a:r>
              <a:rPr kumimoji="1" lang="en-US" altLang="zh-CN" sz="700" dirty="0">
                <a:latin typeface="Arial"/>
                <a:cs typeface="Arial" pitchFamily="34" charset="0"/>
              </a:rPr>
              <a:t>Data warehouse</a:t>
            </a:r>
          </a:p>
        </p:txBody>
      </p:sp>
      <p:pic>
        <p:nvPicPr>
          <p:cNvPr id="190" name="Picture 7" descr="storage tank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7734" y="4259374"/>
            <a:ext cx="814473" cy="32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 name="Text Box 99"/>
          <p:cNvSpPr txBox="1">
            <a:spLocks noChangeArrowheads="1"/>
          </p:cNvSpPr>
          <p:nvPr/>
        </p:nvSpPr>
        <p:spPr bwMode="auto">
          <a:xfrm>
            <a:off x="6573336" y="4307595"/>
            <a:ext cx="654061" cy="255771"/>
          </a:xfrm>
          <a:prstGeom prst="rect">
            <a:avLst/>
          </a:prstGeom>
          <a:noFill/>
          <a:ln w="9525" algn="ctr">
            <a:noFill/>
            <a:miter lim="800000"/>
            <a:headEnd/>
            <a:tailEnd/>
          </a:ln>
        </p:spPr>
        <p:txBody>
          <a:bodyPr wrap="square" lIns="36000" tIns="36000" rIns="36000" bIns="36000">
            <a:spAutoFit/>
          </a:bodyPr>
          <a:lstStyle/>
          <a:p>
            <a:pPr algn="ctr" fontAlgn="ctr">
              <a:lnSpc>
                <a:spcPct val="85000"/>
              </a:lnSpc>
              <a:buNone/>
              <a:defRPr/>
            </a:pPr>
            <a:r>
              <a:rPr lang="en-US" altLang="zh-CN" sz="700" dirty="0">
                <a:latin typeface="Arial"/>
                <a:cs typeface="Arial" pitchFamily="34" charset="0"/>
              </a:rPr>
              <a:t>Big Data platform</a:t>
            </a:r>
          </a:p>
        </p:txBody>
      </p:sp>
      <p:sp>
        <p:nvSpPr>
          <p:cNvPr id="193" name="AutoShape 153"/>
          <p:cNvSpPr>
            <a:spLocks noChangeArrowheads="1"/>
          </p:cNvSpPr>
          <p:nvPr/>
        </p:nvSpPr>
        <p:spPr bwMode="auto">
          <a:xfrm>
            <a:off x="5633323" y="5371813"/>
            <a:ext cx="697833" cy="234777"/>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700" dirty="0">
                <a:solidFill>
                  <a:schemeClr val="bg1"/>
                </a:solidFill>
                <a:latin typeface="Arial"/>
                <a:cs typeface="Arial" pitchFamily="34" charset="0"/>
              </a:rPr>
              <a:t>Financial management</a:t>
            </a:r>
          </a:p>
        </p:txBody>
      </p:sp>
      <p:sp>
        <p:nvSpPr>
          <p:cNvPr id="194" name="Text Box 186"/>
          <p:cNvSpPr txBox="1">
            <a:spLocks noChangeArrowheads="1"/>
          </p:cNvSpPr>
          <p:nvPr/>
        </p:nvSpPr>
        <p:spPr bwMode="auto">
          <a:xfrm rot="5400000">
            <a:off x="5182463" y="4702011"/>
            <a:ext cx="177347" cy="1174485"/>
          </a:xfrm>
          <a:prstGeom prst="rect">
            <a:avLst/>
          </a:prstGeom>
          <a:noFill/>
          <a:ln w="9525" algn="ctr">
            <a:noFill/>
            <a:miter lim="800000"/>
            <a:headEnd/>
            <a:tailEnd/>
          </a:ln>
        </p:spPr>
        <p:txBody>
          <a:bodyPr vert="vert270" wrap="square" lIns="36000" tIns="36000" rIns="36000" bIns="36000">
            <a:spAutoFit/>
          </a:bodyPr>
          <a:lstStyle/>
          <a:p>
            <a:pPr algn="ctr" fontAlgn="ctr">
              <a:lnSpc>
                <a:spcPct val="85000"/>
              </a:lnSpc>
              <a:spcBef>
                <a:spcPct val="50000"/>
              </a:spcBef>
              <a:buNone/>
              <a:defRPr/>
            </a:pPr>
            <a:r>
              <a:rPr lang="en-US" altLang="zh-CN" sz="800" dirty="0">
                <a:solidFill>
                  <a:schemeClr val="bg1"/>
                </a:solidFill>
                <a:latin typeface="Arial"/>
                <a:cs typeface="Arial" pitchFamily="34" charset="0"/>
              </a:rPr>
              <a:t>Business management</a:t>
            </a:r>
          </a:p>
        </p:txBody>
      </p:sp>
      <p:sp>
        <p:nvSpPr>
          <p:cNvPr id="195" name="AutoShape 153"/>
          <p:cNvSpPr>
            <a:spLocks noChangeArrowheads="1"/>
          </p:cNvSpPr>
          <p:nvPr/>
        </p:nvSpPr>
        <p:spPr bwMode="auto">
          <a:xfrm>
            <a:off x="5636042" y="5105623"/>
            <a:ext cx="915026" cy="234777"/>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700" dirty="0">
                <a:solidFill>
                  <a:schemeClr val="bg1"/>
                </a:solidFill>
                <a:latin typeface="Arial"/>
                <a:cs typeface="Arial" pitchFamily="34" charset="0"/>
              </a:rPr>
              <a:t>Asset liability management</a:t>
            </a:r>
          </a:p>
        </p:txBody>
      </p:sp>
      <p:sp>
        <p:nvSpPr>
          <p:cNvPr id="196" name="AutoShape 155"/>
          <p:cNvSpPr>
            <a:spLocks noChangeArrowheads="1"/>
          </p:cNvSpPr>
          <p:nvPr/>
        </p:nvSpPr>
        <p:spPr bwMode="auto">
          <a:xfrm>
            <a:off x="5049098" y="4296274"/>
            <a:ext cx="534432" cy="263383"/>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700" dirty="0">
                <a:solidFill>
                  <a:schemeClr val="bg1"/>
                </a:solidFill>
                <a:latin typeface="Arial"/>
                <a:cs typeface="Arial" pitchFamily="34" charset="0"/>
              </a:rPr>
              <a:t>Data integration</a:t>
            </a:r>
          </a:p>
        </p:txBody>
      </p:sp>
      <p:sp>
        <p:nvSpPr>
          <p:cNvPr id="197" name="AutoShape 153"/>
          <p:cNvSpPr>
            <a:spLocks noChangeArrowheads="1"/>
          </p:cNvSpPr>
          <p:nvPr/>
        </p:nvSpPr>
        <p:spPr bwMode="auto">
          <a:xfrm>
            <a:off x="6405513" y="5370142"/>
            <a:ext cx="784306" cy="234777"/>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700" dirty="0">
                <a:solidFill>
                  <a:schemeClr val="bg1"/>
                </a:solidFill>
                <a:latin typeface="Arial"/>
                <a:cs typeface="Arial" pitchFamily="34" charset="0"/>
              </a:rPr>
              <a:t>Reports &amp; Statistics</a:t>
            </a:r>
          </a:p>
        </p:txBody>
      </p:sp>
      <p:sp>
        <p:nvSpPr>
          <p:cNvPr id="198" name="Rectangle 117"/>
          <p:cNvSpPr>
            <a:spLocks noChangeArrowheads="1"/>
          </p:cNvSpPr>
          <p:nvPr/>
        </p:nvSpPr>
        <p:spPr bwMode="auto">
          <a:xfrm>
            <a:off x="3844639" y="3696926"/>
            <a:ext cx="707887" cy="2036927"/>
          </a:xfrm>
          <a:prstGeom prst="roundRect">
            <a:avLst/>
          </a:prstGeom>
          <a:gradFill flip="none" rotWithShape="1">
            <a:gsLst>
              <a:gs pos="67000">
                <a:srgbClr val="006F96"/>
              </a:gs>
              <a:gs pos="12000">
                <a:srgbClr val="009ED6"/>
              </a:gs>
              <a:gs pos="100000">
                <a:srgbClr val="006082"/>
              </a:gs>
            </a:gsLst>
            <a:lin ang="5400000" scaled="0"/>
            <a:tileRect/>
          </a:gradFill>
          <a:ln w="12700">
            <a:solidFill>
              <a:srgbClr val="00B6F6"/>
            </a:solidFill>
          </a:ln>
          <a:effectLst>
            <a:outerShdw blurRad="50800" dist="38100" dir="2700000" algn="tl" rotWithShape="0">
              <a:prstClr val="black">
                <a:alpha val="40000"/>
              </a:prstClr>
            </a:outerShdw>
          </a:effectLst>
        </p:spPr>
        <p:txBody>
          <a:bodyPr vert="horz" wrap="square" lIns="36000" tIns="36000" rIns="36000" bIns="36000" anchor="ctr">
            <a:noAutofit/>
          </a:bodyPr>
          <a:lstStyle/>
          <a:p>
            <a:pPr algn="ctr" defTabSz="2560411" fontAlgn="ctr"/>
            <a:endParaRPr lang="en-US" altLang="zh-CN" sz="14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endParaRPr>
          </a:p>
        </p:txBody>
      </p:sp>
      <p:sp>
        <p:nvSpPr>
          <p:cNvPr id="199" name="TextBox 541"/>
          <p:cNvSpPr txBox="1">
            <a:spLocks noChangeArrowheads="1"/>
          </p:cNvSpPr>
          <p:nvPr/>
        </p:nvSpPr>
        <p:spPr bwMode="auto">
          <a:xfrm>
            <a:off x="3997391" y="4009891"/>
            <a:ext cx="442035" cy="1409374"/>
          </a:xfrm>
          <a:prstGeom prst="rect">
            <a:avLst/>
          </a:prstGeom>
          <a:noFill/>
          <a:ln w="9525" algn="ctr">
            <a:noFill/>
            <a:miter lim="800000"/>
            <a:headEnd/>
            <a:tailEnd/>
          </a:ln>
        </p:spPr>
        <p:txBody>
          <a:bodyPr vert="vert270" wrap="square" lIns="36000" tIns="36000" rIns="36000" bIns="36000">
            <a:spAutoFit/>
          </a:bodyPr>
          <a:lstStyle/>
          <a:p>
            <a:pPr algn="ctr" fontAlgn="ctr">
              <a:spcBef>
                <a:spcPct val="50000"/>
              </a:spcBef>
              <a:buNone/>
              <a:defRPr/>
            </a:pPr>
            <a:r>
              <a:rPr lang="en-US" altLang="zh-CN" sz="1200" dirty="0">
                <a:solidFill>
                  <a:schemeClr val="bg1"/>
                </a:solidFill>
                <a:effectLst>
                  <a:outerShdw blurRad="38100" dist="38100" dir="2700000" algn="tl">
                    <a:srgbClr val="000000">
                      <a:alpha val="43137"/>
                    </a:srgbClr>
                  </a:outerShdw>
                </a:effectLst>
                <a:latin typeface="Arial"/>
                <a:cs typeface="Arial" pitchFamily="34" charset="0"/>
              </a:rPr>
              <a:t>Data transmission platform</a:t>
            </a:r>
          </a:p>
        </p:txBody>
      </p:sp>
      <p:sp>
        <p:nvSpPr>
          <p:cNvPr id="200" name="AutoShape 144"/>
          <p:cNvSpPr>
            <a:spLocks noChangeArrowheads="1"/>
          </p:cNvSpPr>
          <p:nvPr/>
        </p:nvSpPr>
        <p:spPr bwMode="auto">
          <a:xfrm>
            <a:off x="2786550" y="2621905"/>
            <a:ext cx="716975" cy="563792"/>
          </a:xfrm>
          <a:prstGeom prst="roundRect">
            <a:avLst>
              <a:gd name="adj" fmla="val 16667"/>
            </a:avLst>
          </a:prstGeom>
          <a:solidFill>
            <a:schemeClr val="bg1">
              <a:alpha val="20000"/>
            </a:schemeClr>
          </a:solidFill>
          <a:ln w="9525" algn="ctr">
            <a:solidFill>
              <a:schemeClr val="bg1">
                <a:alpha val="70000"/>
              </a:schemeClr>
            </a:solidFill>
            <a:round/>
            <a:headEnd/>
            <a:tailEnd/>
          </a:ln>
        </p:spPr>
        <p:txBody>
          <a:bodyPr wrap="square" lIns="36000" tIns="36000" rIns="36000" bIns="36000" anchor="ctr"/>
          <a:lstStyle/>
          <a:p>
            <a:pPr algn="ctr" fontAlgn="ctr">
              <a:lnSpc>
                <a:spcPct val="85000"/>
              </a:lnSpc>
              <a:buNone/>
              <a:defRPr/>
            </a:pPr>
            <a:r>
              <a:rPr lang="en-US" altLang="zh-CN" sz="800" dirty="0">
                <a:solidFill>
                  <a:schemeClr val="bg1"/>
                </a:solidFill>
                <a:latin typeface="Arial"/>
                <a:cs typeface="Arial" pitchFamily="34" charset="0"/>
              </a:rPr>
              <a:t>Intermediate business platform</a:t>
            </a:r>
          </a:p>
        </p:txBody>
      </p:sp>
      <p:sp>
        <p:nvSpPr>
          <p:cNvPr id="201" name="AutoShape 144"/>
          <p:cNvSpPr>
            <a:spLocks noChangeArrowheads="1"/>
          </p:cNvSpPr>
          <p:nvPr/>
        </p:nvSpPr>
        <p:spPr bwMode="auto">
          <a:xfrm>
            <a:off x="2814595" y="4275598"/>
            <a:ext cx="665655" cy="532378"/>
          </a:xfrm>
          <a:prstGeom prst="roundRect">
            <a:avLst>
              <a:gd name="adj" fmla="val 16667"/>
            </a:avLst>
          </a:prstGeom>
          <a:solidFill>
            <a:schemeClr val="bg1">
              <a:alpha val="20000"/>
            </a:schemeClr>
          </a:solidFill>
          <a:ln w="9525" algn="ctr">
            <a:solidFill>
              <a:schemeClr val="bg1">
                <a:alpha val="70000"/>
              </a:schemeClr>
            </a:solidFill>
            <a:round/>
            <a:headEnd/>
            <a:tailEnd/>
          </a:ln>
        </p:spPr>
        <p:txBody>
          <a:bodyPr wrap="square" lIns="36000" tIns="36000" rIns="36000" bIns="36000" anchor="ctr"/>
          <a:lstStyle/>
          <a:p>
            <a:pPr algn="ctr" fontAlgn="ctr">
              <a:lnSpc>
                <a:spcPct val="85000"/>
              </a:lnSpc>
              <a:buNone/>
            </a:pPr>
            <a:r>
              <a:rPr lang="en-US" altLang="zh-CN" sz="800" dirty="0" smtClean="0">
                <a:solidFill>
                  <a:schemeClr val="bg1"/>
                </a:solidFill>
                <a:latin typeface="Arial"/>
                <a:cs typeface="Arial" pitchFamily="34" charset="0"/>
              </a:rPr>
              <a:t>Payments</a:t>
            </a:r>
            <a:endParaRPr lang="en-US" altLang="zh-CN" sz="800" dirty="0">
              <a:solidFill>
                <a:schemeClr val="bg1"/>
              </a:solidFill>
              <a:latin typeface="Arial"/>
              <a:cs typeface="Arial" pitchFamily="34" charset="0"/>
            </a:endParaRPr>
          </a:p>
        </p:txBody>
      </p:sp>
      <p:sp>
        <p:nvSpPr>
          <p:cNvPr id="202" name="AutoShape 144"/>
          <p:cNvSpPr>
            <a:spLocks noChangeArrowheads="1"/>
          </p:cNvSpPr>
          <p:nvPr/>
        </p:nvSpPr>
        <p:spPr bwMode="auto">
          <a:xfrm>
            <a:off x="2814595" y="4852618"/>
            <a:ext cx="665655" cy="489392"/>
          </a:xfrm>
          <a:prstGeom prst="roundRect">
            <a:avLst>
              <a:gd name="adj" fmla="val 16667"/>
            </a:avLst>
          </a:prstGeom>
          <a:solidFill>
            <a:schemeClr val="bg1">
              <a:alpha val="20000"/>
            </a:schemeClr>
          </a:solidFill>
          <a:ln w="9525" algn="ctr">
            <a:solidFill>
              <a:schemeClr val="bg1">
                <a:alpha val="70000"/>
              </a:schemeClr>
            </a:solidFill>
            <a:round/>
            <a:headEnd/>
            <a:tailEnd/>
          </a:ln>
        </p:spPr>
        <p:txBody>
          <a:bodyPr wrap="square" lIns="36000" tIns="36000" rIns="36000" bIns="36000" anchor="ctr"/>
          <a:lstStyle/>
          <a:p>
            <a:pPr algn="ctr" fontAlgn="ctr">
              <a:lnSpc>
                <a:spcPct val="85000"/>
              </a:lnSpc>
              <a:buNone/>
            </a:pPr>
            <a:r>
              <a:rPr lang="en-US" altLang="zh-CN" sz="700" dirty="0" smtClean="0">
                <a:solidFill>
                  <a:schemeClr val="bg1"/>
                </a:solidFill>
                <a:latin typeface="Arial"/>
                <a:cs typeface="Arial" pitchFamily="34" charset="0"/>
              </a:rPr>
              <a:t>Wealth Management</a:t>
            </a:r>
            <a:endParaRPr lang="en-US" altLang="zh-CN" sz="700" dirty="0">
              <a:solidFill>
                <a:schemeClr val="bg1"/>
              </a:solidFill>
              <a:latin typeface="Arial"/>
              <a:cs typeface="Arial" pitchFamily="34" charset="0"/>
            </a:endParaRPr>
          </a:p>
        </p:txBody>
      </p:sp>
      <p:sp>
        <p:nvSpPr>
          <p:cNvPr id="203" name="Rectangle 117"/>
          <p:cNvSpPr>
            <a:spLocks noChangeArrowheads="1"/>
          </p:cNvSpPr>
          <p:nvPr/>
        </p:nvSpPr>
        <p:spPr bwMode="auto">
          <a:xfrm>
            <a:off x="1706362" y="2574849"/>
            <a:ext cx="896925" cy="1122076"/>
          </a:xfrm>
          <a:prstGeom prst="rect">
            <a:avLst/>
          </a:prstGeom>
          <a:noFill/>
          <a:ln w="12700" algn="ctr">
            <a:solidFill>
              <a:schemeClr val="bg1"/>
            </a:solidFill>
            <a:prstDash val="dash"/>
            <a:miter lim="800000"/>
            <a:headEnd/>
            <a:tailEnd/>
          </a:ln>
        </p:spPr>
        <p:txBody>
          <a:bodyPr wrap="square" lIns="36000" tIns="36000" rIns="36000" bIns="36000" anchorCtr="1"/>
          <a:lstStyle/>
          <a:p>
            <a:pPr fontAlgn="ctr">
              <a:lnSpc>
                <a:spcPct val="85000"/>
              </a:lnSpc>
              <a:defRPr/>
            </a:pPr>
            <a:endParaRPr lang="en-US" altLang="zh-CN" sz="1066" dirty="0">
              <a:latin typeface="Arial"/>
              <a:cs typeface="Arial" pitchFamily="34" charset="0"/>
            </a:endParaRPr>
          </a:p>
        </p:txBody>
      </p:sp>
      <p:sp>
        <p:nvSpPr>
          <p:cNvPr id="204" name="Text Box 186"/>
          <p:cNvSpPr txBox="1">
            <a:spLocks noChangeArrowheads="1"/>
          </p:cNvSpPr>
          <p:nvPr/>
        </p:nvSpPr>
        <p:spPr bwMode="auto">
          <a:xfrm>
            <a:off x="6214628" y="1619872"/>
            <a:ext cx="1123950" cy="371186"/>
          </a:xfrm>
          <a:prstGeom prst="rect">
            <a:avLst/>
          </a:prstGeom>
          <a:noFill/>
          <a:ln w="9525" algn="ctr">
            <a:noFill/>
            <a:miter lim="800000"/>
            <a:headEnd/>
            <a:tailEnd/>
          </a:ln>
        </p:spPr>
        <p:txBody>
          <a:bodyPr wrap="square" lIns="36000" tIns="36000" rIns="36000" bIns="36000">
            <a:spAutoFit/>
          </a:bodyPr>
          <a:lstStyle/>
          <a:p>
            <a:pPr algn="ctr" fontAlgn="ctr">
              <a:lnSpc>
                <a:spcPct val="85000"/>
              </a:lnSpc>
              <a:spcBef>
                <a:spcPct val="50000"/>
              </a:spcBef>
              <a:buNone/>
              <a:defRPr/>
            </a:pPr>
            <a:r>
              <a:rPr lang="en-US" altLang="zh-CN" sz="1100" dirty="0">
                <a:solidFill>
                  <a:schemeClr val="bg1"/>
                </a:solidFill>
                <a:effectLst>
                  <a:outerShdw blurRad="38100" dist="38100" dir="2700000" algn="tl">
                    <a:srgbClr val="000000">
                      <a:alpha val="43137"/>
                    </a:srgbClr>
                  </a:outerShdw>
                </a:effectLst>
                <a:latin typeface="Arial"/>
                <a:cs typeface="Arial" pitchFamily="34" charset="0"/>
              </a:rPr>
              <a:t>Core business systems</a:t>
            </a:r>
          </a:p>
        </p:txBody>
      </p:sp>
      <p:sp>
        <p:nvSpPr>
          <p:cNvPr id="205" name="AutoShape 144"/>
          <p:cNvSpPr>
            <a:spLocks noChangeArrowheads="1"/>
          </p:cNvSpPr>
          <p:nvPr/>
        </p:nvSpPr>
        <p:spPr bwMode="auto">
          <a:xfrm>
            <a:off x="2828245" y="2040145"/>
            <a:ext cx="638355" cy="487402"/>
          </a:xfrm>
          <a:prstGeom prst="roundRect">
            <a:avLst>
              <a:gd name="adj" fmla="val 16667"/>
            </a:avLst>
          </a:prstGeom>
          <a:solidFill>
            <a:schemeClr val="bg1">
              <a:alpha val="20000"/>
            </a:schemeClr>
          </a:solidFill>
          <a:ln w="9525" algn="ctr">
            <a:solidFill>
              <a:schemeClr val="bg1">
                <a:alpha val="70000"/>
              </a:schemeClr>
            </a:solidFill>
            <a:round/>
            <a:headEnd/>
            <a:tailEnd/>
          </a:ln>
        </p:spPr>
        <p:txBody>
          <a:bodyPr wrap="square" lIns="36000" tIns="36000" rIns="36000" bIns="36000" anchor="ctr"/>
          <a:lstStyle/>
          <a:p>
            <a:pPr algn="ctr" fontAlgn="ctr">
              <a:lnSpc>
                <a:spcPct val="85000"/>
              </a:lnSpc>
              <a:buNone/>
              <a:defRPr/>
            </a:pPr>
            <a:r>
              <a:rPr lang="en-US" altLang="zh-CN" sz="800" dirty="0">
                <a:solidFill>
                  <a:schemeClr val="bg1"/>
                </a:solidFill>
                <a:latin typeface="Arial"/>
                <a:cs typeface="Arial" pitchFamily="34" charset="0"/>
              </a:rPr>
              <a:t>Integrated front-end system</a:t>
            </a:r>
          </a:p>
        </p:txBody>
      </p:sp>
      <p:sp>
        <p:nvSpPr>
          <p:cNvPr id="208" name="AutoShape 150"/>
          <p:cNvSpPr>
            <a:spLocks noChangeArrowheads="1"/>
          </p:cNvSpPr>
          <p:nvPr/>
        </p:nvSpPr>
        <p:spPr bwMode="auto">
          <a:xfrm>
            <a:off x="6382558" y="2203299"/>
            <a:ext cx="798384" cy="176908"/>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Funds</a:t>
            </a:r>
          </a:p>
        </p:txBody>
      </p:sp>
      <p:sp>
        <p:nvSpPr>
          <p:cNvPr id="209" name="AutoShape 150"/>
          <p:cNvSpPr>
            <a:spLocks noChangeArrowheads="1"/>
          </p:cNvSpPr>
          <p:nvPr/>
        </p:nvSpPr>
        <p:spPr bwMode="auto">
          <a:xfrm>
            <a:off x="6382558" y="2965425"/>
            <a:ext cx="798384" cy="176908"/>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Payment</a:t>
            </a:r>
          </a:p>
        </p:txBody>
      </p:sp>
      <p:sp>
        <p:nvSpPr>
          <p:cNvPr id="210" name="AutoShape 150"/>
          <p:cNvSpPr>
            <a:spLocks noChangeArrowheads="1"/>
          </p:cNvSpPr>
          <p:nvPr/>
        </p:nvSpPr>
        <p:spPr bwMode="auto">
          <a:xfrm>
            <a:off x="6382558" y="2590841"/>
            <a:ext cx="798384" cy="176908"/>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Credit</a:t>
            </a:r>
          </a:p>
        </p:txBody>
      </p:sp>
      <p:sp>
        <p:nvSpPr>
          <p:cNvPr id="214" name="Text Box 231"/>
          <p:cNvSpPr txBox="1">
            <a:spLocks noChangeArrowheads="1"/>
          </p:cNvSpPr>
          <p:nvPr/>
        </p:nvSpPr>
        <p:spPr bwMode="auto">
          <a:xfrm>
            <a:off x="1746106" y="3381089"/>
            <a:ext cx="780285" cy="263885"/>
          </a:xfrm>
          <a:prstGeom prst="roundRect">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defRPr/>
            </a:pPr>
            <a:r>
              <a:rPr lang="en-US" altLang="zh-CN" sz="800" dirty="0">
                <a:solidFill>
                  <a:schemeClr val="bg1"/>
                </a:solidFill>
                <a:latin typeface="Arial"/>
                <a:cs typeface="Arial" pitchFamily="34" charset="0"/>
              </a:rPr>
              <a:t>Telephone banking</a:t>
            </a:r>
          </a:p>
        </p:txBody>
      </p:sp>
      <p:sp>
        <p:nvSpPr>
          <p:cNvPr id="219" name="AutoShape 153"/>
          <p:cNvSpPr>
            <a:spLocks noChangeArrowheads="1"/>
          </p:cNvSpPr>
          <p:nvPr/>
        </p:nvSpPr>
        <p:spPr bwMode="auto">
          <a:xfrm>
            <a:off x="4984584" y="3037427"/>
            <a:ext cx="766512" cy="287069"/>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Risk management</a:t>
            </a:r>
          </a:p>
        </p:txBody>
      </p:sp>
      <p:sp>
        <p:nvSpPr>
          <p:cNvPr id="220" name="AutoShape 148"/>
          <p:cNvSpPr>
            <a:spLocks noChangeArrowheads="1"/>
          </p:cNvSpPr>
          <p:nvPr/>
        </p:nvSpPr>
        <p:spPr bwMode="auto">
          <a:xfrm>
            <a:off x="4978840" y="2567180"/>
            <a:ext cx="804417" cy="248792"/>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Card management</a:t>
            </a:r>
          </a:p>
        </p:txBody>
      </p:sp>
      <p:sp>
        <p:nvSpPr>
          <p:cNvPr id="222" name="AutoShape 147"/>
          <p:cNvSpPr>
            <a:spLocks noChangeArrowheads="1"/>
          </p:cNvSpPr>
          <p:nvPr/>
        </p:nvSpPr>
        <p:spPr bwMode="auto">
          <a:xfrm>
            <a:off x="4978833" y="2133156"/>
            <a:ext cx="804417" cy="248792"/>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Transaction management</a:t>
            </a:r>
          </a:p>
        </p:txBody>
      </p:sp>
      <p:sp>
        <p:nvSpPr>
          <p:cNvPr id="223" name="Text Box 186"/>
          <p:cNvSpPr txBox="1">
            <a:spLocks noChangeArrowheads="1"/>
          </p:cNvSpPr>
          <p:nvPr/>
        </p:nvSpPr>
        <p:spPr bwMode="auto">
          <a:xfrm>
            <a:off x="4890114" y="1580252"/>
            <a:ext cx="991141" cy="351416"/>
          </a:xfrm>
          <a:prstGeom prst="rect">
            <a:avLst/>
          </a:prstGeom>
          <a:noFill/>
          <a:ln w="9525" algn="ctr">
            <a:noFill/>
            <a:miter lim="800000"/>
            <a:headEnd/>
            <a:tailEnd/>
          </a:ln>
        </p:spPr>
        <p:txBody>
          <a:bodyPr wrap="square" lIns="36000" tIns="36000" rIns="36000" bIns="36000">
            <a:spAutoFit/>
          </a:bodyPr>
          <a:lstStyle/>
          <a:p>
            <a:pPr algn="ctr" fontAlgn="ctr">
              <a:lnSpc>
                <a:spcPct val="85000"/>
              </a:lnSpc>
              <a:spcBef>
                <a:spcPct val="50000"/>
              </a:spcBef>
              <a:buNone/>
              <a:defRPr/>
            </a:pPr>
            <a:r>
              <a:rPr lang="en-US" altLang="zh-CN" sz="1066" dirty="0">
                <a:solidFill>
                  <a:schemeClr val="bg1"/>
                </a:solidFill>
                <a:latin typeface="Arial"/>
                <a:cs typeface="Arial" pitchFamily="34" charset="0"/>
              </a:rPr>
              <a:t>Other business systems</a:t>
            </a:r>
          </a:p>
        </p:txBody>
      </p:sp>
      <p:sp>
        <p:nvSpPr>
          <p:cNvPr id="224" name="Text Box 186"/>
          <p:cNvSpPr txBox="1">
            <a:spLocks noChangeArrowheads="1"/>
          </p:cNvSpPr>
          <p:nvPr/>
        </p:nvSpPr>
        <p:spPr bwMode="auto">
          <a:xfrm>
            <a:off x="5269138" y="3642926"/>
            <a:ext cx="266647" cy="212051"/>
          </a:xfrm>
          <a:prstGeom prst="rect">
            <a:avLst/>
          </a:prstGeom>
          <a:noFill/>
          <a:ln w="9525" algn="ctr">
            <a:noFill/>
            <a:miter lim="800000"/>
            <a:headEnd/>
            <a:tailEnd/>
          </a:ln>
        </p:spPr>
        <p:txBody>
          <a:bodyPr wrap="square" lIns="36000" tIns="36000" rIns="36000" bIns="36000">
            <a:spAutoFit/>
          </a:bodyPr>
          <a:lstStyle/>
          <a:p>
            <a:pPr algn="ctr" fontAlgn="ctr">
              <a:lnSpc>
                <a:spcPct val="85000"/>
              </a:lnSpc>
              <a:spcBef>
                <a:spcPct val="50000"/>
              </a:spcBef>
              <a:defRPr/>
            </a:pPr>
            <a:endParaRPr lang="en-US" altLang="zh-CN" sz="1066" dirty="0">
              <a:latin typeface="Arial"/>
              <a:cs typeface="Arial" pitchFamily="34" charset="0"/>
            </a:endParaRPr>
          </a:p>
        </p:txBody>
      </p:sp>
      <p:sp>
        <p:nvSpPr>
          <p:cNvPr id="229" name="圆角矩形 228"/>
          <p:cNvSpPr/>
          <p:nvPr/>
        </p:nvSpPr>
        <p:spPr bwMode="auto">
          <a:xfrm>
            <a:off x="7658804" y="1753219"/>
            <a:ext cx="1574539" cy="3715122"/>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cs typeface="Arial" pitchFamily="34" charset="0"/>
            </a:endParaRPr>
          </a:p>
        </p:txBody>
      </p:sp>
      <p:sp>
        <p:nvSpPr>
          <p:cNvPr id="230" name="矩形 229"/>
          <p:cNvSpPr/>
          <p:nvPr/>
        </p:nvSpPr>
        <p:spPr bwMode="auto">
          <a:xfrm>
            <a:off x="7715691" y="2267389"/>
            <a:ext cx="1456440" cy="1753905"/>
          </a:xfrm>
          <a:prstGeom prst="rect">
            <a:avLst/>
          </a:prstGeom>
          <a:solidFill>
            <a:schemeClr val="bg1">
              <a:lumMod val="95000"/>
              <a:alpha val="20000"/>
            </a:schemeClr>
          </a:solidFill>
          <a:ln w="9525" cap="flat" cmpd="sng" algn="ctr">
            <a:solidFill>
              <a:srgbClr val="B2B2B2"/>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ctr">
              <a:buNone/>
            </a:pPr>
            <a:endParaRPr lang="en-US" altLang="zh-CN" sz="1066" dirty="0">
              <a:latin typeface="Arial"/>
            </a:endParaRPr>
          </a:p>
        </p:txBody>
      </p:sp>
      <p:sp>
        <p:nvSpPr>
          <p:cNvPr id="231" name="矩形 230"/>
          <p:cNvSpPr/>
          <p:nvPr/>
        </p:nvSpPr>
        <p:spPr bwMode="auto">
          <a:xfrm>
            <a:off x="7658805" y="1772845"/>
            <a:ext cx="1556629" cy="225013"/>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lvl="0" algn="ctr" fontAlgn="ctr">
              <a:lnSpc>
                <a:spcPct val="85000"/>
              </a:lnSpc>
              <a:spcBef>
                <a:spcPct val="50000"/>
              </a:spcBef>
              <a:buNone/>
              <a:defRPr/>
            </a:pPr>
            <a:r>
              <a:rPr lang="en-US" altLang="zh-CN" sz="1600" dirty="0">
                <a:solidFill>
                  <a:schemeClr val="bg1"/>
                </a:solidFill>
                <a:latin typeface="Arial"/>
                <a:cs typeface="Arial" pitchFamily="34" charset="0"/>
              </a:rPr>
              <a:t>Development cloud</a:t>
            </a:r>
          </a:p>
        </p:txBody>
      </p:sp>
      <p:sp>
        <p:nvSpPr>
          <p:cNvPr id="232" name="矩形 231"/>
          <p:cNvSpPr/>
          <p:nvPr/>
        </p:nvSpPr>
        <p:spPr bwMode="auto">
          <a:xfrm>
            <a:off x="7728098" y="4157721"/>
            <a:ext cx="1444037" cy="1145392"/>
          </a:xfrm>
          <a:prstGeom prst="rect">
            <a:avLst/>
          </a:prstGeom>
          <a:solidFill>
            <a:schemeClr val="bg1">
              <a:lumMod val="95000"/>
              <a:alpha val="2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defTabSz="802891" fontAlgn="ctr"/>
            <a:endParaRPr lang="en-US" altLang="zh-CN" sz="1066" dirty="0">
              <a:latin typeface="Arial"/>
            </a:endParaRPr>
          </a:p>
        </p:txBody>
      </p:sp>
      <p:sp>
        <p:nvSpPr>
          <p:cNvPr id="233" name="TextBox 36"/>
          <p:cNvSpPr txBox="1"/>
          <p:nvPr/>
        </p:nvSpPr>
        <p:spPr>
          <a:xfrm>
            <a:off x="7622344" y="4165736"/>
            <a:ext cx="1573611" cy="400649"/>
          </a:xfrm>
          <a:prstGeom prst="rect">
            <a:avLst/>
          </a:prstGeom>
          <a:noFill/>
        </p:spPr>
        <p:txBody>
          <a:bodyPr wrap="square" lIns="36000" tIns="36000" rIns="36000" bIns="36000" rtlCol="0">
            <a:spAutoFit/>
          </a:bodyPr>
          <a:lstStyle/>
          <a:p>
            <a:pPr algn="ctr" fontAlgn="ctr">
              <a:buNone/>
            </a:pPr>
            <a:r>
              <a:rPr lang="en-US" altLang="zh-CN" sz="1066" dirty="0">
                <a:solidFill>
                  <a:schemeClr val="bg1"/>
                </a:solidFill>
                <a:latin typeface="Arial"/>
              </a:rPr>
              <a:t>IaaS (infrastructure cloud service)</a:t>
            </a:r>
          </a:p>
        </p:txBody>
      </p:sp>
      <p:sp>
        <p:nvSpPr>
          <p:cNvPr id="238" name="圆角矩形 237"/>
          <p:cNvSpPr/>
          <p:nvPr/>
        </p:nvSpPr>
        <p:spPr bwMode="auto">
          <a:xfrm>
            <a:off x="7866339" y="4557865"/>
            <a:ext cx="334615" cy="742911"/>
          </a:xfrm>
          <a:prstGeom prst="roundRect">
            <a:avLst/>
          </a:prstGeom>
          <a:gradFill flip="none" rotWithShape="1">
            <a:gsLst>
              <a:gs pos="67000">
                <a:srgbClr val="517D21"/>
              </a:gs>
              <a:gs pos="12000">
                <a:srgbClr val="74B230"/>
              </a:gs>
              <a:gs pos="100000">
                <a:srgbClr val="293F11">
                  <a:alpha val="89000"/>
                </a:srgbClr>
              </a:gs>
            </a:gsLst>
            <a:lin ang="5400000" scaled="0"/>
            <a:tileRect/>
          </a:gradFill>
          <a:ln w="12700">
            <a:solidFill>
              <a:srgbClr val="82C836"/>
            </a:solidFill>
          </a:ln>
          <a:effectLst>
            <a:outerShdw blurRad="50800" dist="38100" dir="2700000" algn="tl" rotWithShape="0">
              <a:prstClr val="black">
                <a:alpha val="40000"/>
              </a:prstClr>
            </a:outerShdw>
          </a:effectLst>
        </p:spPr>
        <p:txBody>
          <a:bodyPr vert="vert270" wrap="square" lIns="36000" tIns="36000" rIns="36000" bIns="36000" anchor="ctr">
            <a:noAutofit/>
          </a:bodyPr>
          <a:lstStyle/>
          <a:p>
            <a:pPr algn="ctr" defTabSz="2560411" fontAlgn="ctr"/>
            <a:r>
              <a:rPr lang="en-US" altLang="zh-CN" sz="9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Computing</a:t>
            </a:r>
          </a:p>
        </p:txBody>
      </p:sp>
      <p:sp>
        <p:nvSpPr>
          <p:cNvPr id="239" name="圆角矩形 238"/>
          <p:cNvSpPr/>
          <p:nvPr/>
        </p:nvSpPr>
        <p:spPr bwMode="auto">
          <a:xfrm>
            <a:off x="8269644" y="4557864"/>
            <a:ext cx="339069" cy="745185"/>
          </a:xfrm>
          <a:prstGeom prst="roundRect">
            <a:avLst/>
          </a:prstGeom>
          <a:gradFill flip="none" rotWithShape="1">
            <a:gsLst>
              <a:gs pos="67000">
                <a:srgbClr val="517D21"/>
              </a:gs>
              <a:gs pos="12000">
                <a:srgbClr val="74B230"/>
              </a:gs>
              <a:gs pos="100000">
                <a:srgbClr val="293F11">
                  <a:alpha val="89000"/>
                </a:srgbClr>
              </a:gs>
            </a:gsLst>
            <a:lin ang="5400000" scaled="0"/>
            <a:tileRect/>
          </a:gradFill>
          <a:ln w="12700">
            <a:solidFill>
              <a:srgbClr val="82C836"/>
            </a:solidFill>
          </a:ln>
          <a:effectLst>
            <a:outerShdw blurRad="50800" dist="38100" dir="2700000" algn="tl" rotWithShape="0">
              <a:prstClr val="black">
                <a:alpha val="40000"/>
              </a:prstClr>
            </a:outerShdw>
          </a:effectLst>
        </p:spPr>
        <p:txBody>
          <a:bodyPr vert="vert270" wrap="square" lIns="36000" tIns="36000" rIns="36000" bIns="36000" anchor="ctr">
            <a:noAutofit/>
          </a:bodyPr>
          <a:lstStyle/>
          <a:p>
            <a:pPr algn="ctr" defTabSz="2560411" fontAlgn="ctr"/>
            <a:r>
              <a:rPr lang="en-US" altLang="zh-CN" sz="9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Network</a:t>
            </a:r>
          </a:p>
        </p:txBody>
      </p:sp>
      <p:sp>
        <p:nvSpPr>
          <p:cNvPr id="240" name="圆角矩形 239"/>
          <p:cNvSpPr/>
          <p:nvPr/>
        </p:nvSpPr>
        <p:spPr bwMode="auto">
          <a:xfrm>
            <a:off x="8690902" y="4557865"/>
            <a:ext cx="328731" cy="733802"/>
          </a:xfrm>
          <a:prstGeom prst="roundRect">
            <a:avLst/>
          </a:prstGeom>
          <a:gradFill flip="none" rotWithShape="1">
            <a:gsLst>
              <a:gs pos="67000">
                <a:srgbClr val="517D21"/>
              </a:gs>
              <a:gs pos="12000">
                <a:srgbClr val="74B230"/>
              </a:gs>
              <a:gs pos="100000">
                <a:srgbClr val="293F11">
                  <a:alpha val="89000"/>
                </a:srgbClr>
              </a:gs>
            </a:gsLst>
            <a:lin ang="5400000" scaled="0"/>
            <a:tileRect/>
          </a:gradFill>
          <a:ln w="12700">
            <a:solidFill>
              <a:srgbClr val="82C836"/>
            </a:solidFill>
          </a:ln>
          <a:effectLst>
            <a:outerShdw blurRad="50800" dist="38100" dir="2700000" algn="tl" rotWithShape="0">
              <a:prstClr val="black">
                <a:alpha val="40000"/>
              </a:prstClr>
            </a:outerShdw>
          </a:effectLst>
        </p:spPr>
        <p:txBody>
          <a:bodyPr vert="vert270" wrap="square" lIns="36000" tIns="36000" rIns="36000" bIns="36000" anchor="ctr">
            <a:noAutofit/>
          </a:bodyPr>
          <a:lstStyle/>
          <a:p>
            <a:pPr algn="ctr" defTabSz="2560411" fontAlgn="ctr"/>
            <a:r>
              <a:rPr lang="en-US" altLang="zh-CN" sz="9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Storage</a:t>
            </a:r>
          </a:p>
        </p:txBody>
      </p:sp>
      <p:sp>
        <p:nvSpPr>
          <p:cNvPr id="241" name="TextBox 57"/>
          <p:cNvSpPr txBox="1"/>
          <p:nvPr/>
        </p:nvSpPr>
        <p:spPr>
          <a:xfrm>
            <a:off x="7779891" y="3607419"/>
            <a:ext cx="1342243" cy="287933"/>
          </a:xfrm>
          <a:prstGeom prst="roundRect">
            <a:avLst/>
          </a:prstGeom>
          <a:gradFill flip="none" rotWithShape="1">
            <a:gsLst>
              <a:gs pos="67000">
                <a:srgbClr val="B45A00"/>
              </a:gs>
              <a:gs pos="12000">
                <a:srgbClr val="F67B00"/>
              </a:gs>
              <a:gs pos="100000">
                <a:srgbClr val="824100"/>
              </a:gs>
            </a:gsLst>
            <a:lin ang="5400000" scaled="0"/>
            <a:tileRect/>
          </a:gradFill>
          <a:ln w="12700">
            <a:solidFill>
              <a:srgbClr val="FF8A15"/>
            </a:solidFill>
          </a:ln>
          <a:effectLst>
            <a:outerShdw blurRad="50800" dist="38100" dir="2700000" algn="tl" rotWithShape="0">
              <a:prstClr val="black">
                <a:alpha val="40000"/>
              </a:prstClr>
            </a:outerShdw>
          </a:effectLst>
        </p:spPr>
        <p:txBody>
          <a:bodyPr vert="horz" wrap="square" lIns="36000" tIns="36000" rIns="36000" bIns="36000" anchor="ctr">
            <a:noAutofit/>
          </a:bodyPr>
          <a:lstStyle>
            <a:defPPr>
              <a:defRPr lang="zh-CN"/>
            </a:defPPr>
            <a:lvl1pPr algn="ctr" defTabSz="2560411">
              <a:buNone/>
              <a:defRPr sz="1400">
                <a:solidFill>
                  <a:schemeClr val="bg1"/>
                </a:solidFill>
                <a:effectLst>
                  <a:outerShdw blurRad="38100" dist="38100" dir="2700000" algn="tl">
                    <a:srgbClr val="000000">
                      <a:alpha val="43137"/>
                    </a:srgbClr>
                  </a:outerShdw>
                </a:effectLst>
                <a:latin typeface="Arial" charset="0"/>
                <a:ea typeface="微软雅黑" pitchFamily="34" charset="-122"/>
                <a:cs typeface="Arial" pitchFamily="34" charset="0"/>
              </a:defRPr>
            </a:lvl1pPr>
            <a:lvl2pPr>
              <a:defRPr>
                <a:solidFill>
                  <a:schemeClr val="tx1"/>
                </a:solidFill>
                <a:latin typeface="Arial" charset="0"/>
                <a:ea typeface="宋体" pitchFamily="2" charset="-122"/>
              </a:defRPr>
            </a:lvl2pPr>
            <a:lvl3pPr>
              <a:defRPr>
                <a:solidFill>
                  <a:schemeClr val="tx1"/>
                </a:solidFill>
                <a:latin typeface="Arial" charset="0"/>
                <a:ea typeface="宋体" pitchFamily="2" charset="-122"/>
              </a:defRPr>
            </a:lvl3pPr>
            <a:lvl4pPr>
              <a:defRPr>
                <a:solidFill>
                  <a:schemeClr val="tx1"/>
                </a:solidFill>
                <a:latin typeface="Arial" charset="0"/>
                <a:ea typeface="宋体" pitchFamily="2" charset="-122"/>
              </a:defRPr>
            </a:lvl4pPr>
            <a:lvl5pPr>
              <a:defRPr>
                <a:solidFill>
                  <a:schemeClr val="tx1"/>
                </a:solidFill>
                <a:latin typeface="Arial" charset="0"/>
                <a:ea typeface="宋体" pitchFamily="2" charset="-122"/>
              </a:defRPr>
            </a:lvl5pPr>
            <a:lvl6pPr>
              <a:defRPr>
                <a:solidFill>
                  <a:schemeClr val="tx1"/>
                </a:solidFill>
                <a:latin typeface="Arial" charset="0"/>
                <a:ea typeface="宋体" pitchFamily="2" charset="-122"/>
              </a:defRPr>
            </a:lvl6pPr>
            <a:lvl7pPr>
              <a:defRPr>
                <a:solidFill>
                  <a:schemeClr val="tx1"/>
                </a:solidFill>
                <a:latin typeface="Arial" charset="0"/>
                <a:ea typeface="宋体" pitchFamily="2" charset="-122"/>
              </a:defRPr>
            </a:lvl7pPr>
            <a:lvl8pPr>
              <a:defRPr>
                <a:solidFill>
                  <a:schemeClr val="tx1"/>
                </a:solidFill>
                <a:latin typeface="Arial" charset="0"/>
                <a:ea typeface="宋体" pitchFamily="2" charset="-122"/>
              </a:defRPr>
            </a:lvl8pPr>
            <a:lvl9pPr>
              <a:defRPr>
                <a:solidFill>
                  <a:schemeClr val="tx1"/>
                </a:solidFill>
                <a:latin typeface="Arial" charset="0"/>
                <a:ea typeface="宋体" pitchFamily="2" charset="-122"/>
              </a:defRPr>
            </a:lvl9pPr>
          </a:lstStyle>
          <a:p>
            <a:pPr fontAlgn="ctr"/>
            <a:r>
              <a:rPr lang="en-US" altLang="zh-CN" sz="1100" dirty="0">
                <a:latin typeface="Arial"/>
              </a:rPr>
              <a:t>Cloud platform</a:t>
            </a:r>
          </a:p>
        </p:txBody>
      </p:sp>
      <p:sp>
        <p:nvSpPr>
          <p:cNvPr id="242" name="圆角矩形 241"/>
          <p:cNvSpPr/>
          <p:nvPr/>
        </p:nvSpPr>
        <p:spPr bwMode="auto">
          <a:xfrm>
            <a:off x="9422453" y="1761903"/>
            <a:ext cx="1574539" cy="3706438"/>
          </a:xfrm>
          <a:prstGeom prst="roundRect">
            <a:avLst>
              <a:gd name="adj" fmla="val 514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wrap="square" lIns="36000" tIns="36000" rIns="36000" bIns="36000" anchor="ctr" anchorCtr="0"/>
          <a:lstStyle/>
          <a:p>
            <a:pPr algn="ctr" fontAlgn="ctr">
              <a:buNone/>
            </a:pPr>
            <a:endParaRPr lang="en-US" altLang="zh-CN" sz="1600" dirty="0">
              <a:solidFill>
                <a:schemeClr val="bg1"/>
              </a:solidFill>
              <a:latin typeface="Arial"/>
              <a:cs typeface="Arial" pitchFamily="34" charset="0"/>
            </a:endParaRPr>
          </a:p>
        </p:txBody>
      </p:sp>
      <p:sp>
        <p:nvSpPr>
          <p:cNvPr id="243" name="矩形 242"/>
          <p:cNvSpPr/>
          <p:nvPr/>
        </p:nvSpPr>
        <p:spPr bwMode="auto">
          <a:xfrm>
            <a:off x="9479340" y="2267389"/>
            <a:ext cx="1456440" cy="1753905"/>
          </a:xfrm>
          <a:prstGeom prst="rect">
            <a:avLst/>
          </a:prstGeom>
          <a:solidFill>
            <a:schemeClr val="bg1">
              <a:lumMod val="95000"/>
              <a:alpha val="20000"/>
            </a:schemeClr>
          </a:solidFill>
          <a:ln w="9525" cap="flat" cmpd="sng" algn="ctr">
            <a:solidFill>
              <a:srgbClr val="B2B2B2"/>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fontAlgn="ctr">
              <a:buNone/>
            </a:pPr>
            <a:endParaRPr lang="en-US" altLang="zh-CN" sz="1066" dirty="0">
              <a:latin typeface="Arial"/>
            </a:endParaRPr>
          </a:p>
        </p:txBody>
      </p:sp>
      <p:sp>
        <p:nvSpPr>
          <p:cNvPr id="244" name="矩形 243"/>
          <p:cNvSpPr/>
          <p:nvPr/>
        </p:nvSpPr>
        <p:spPr bwMode="auto">
          <a:xfrm>
            <a:off x="9422453" y="1884791"/>
            <a:ext cx="1556629" cy="225013"/>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lvl="0" algn="ctr" fontAlgn="ctr">
              <a:lnSpc>
                <a:spcPct val="85000"/>
              </a:lnSpc>
              <a:spcBef>
                <a:spcPct val="50000"/>
              </a:spcBef>
              <a:buNone/>
              <a:defRPr/>
            </a:pPr>
            <a:r>
              <a:rPr lang="en-US" altLang="zh-CN" sz="1600" dirty="0">
                <a:solidFill>
                  <a:schemeClr val="bg1"/>
                </a:solidFill>
                <a:latin typeface="Arial"/>
                <a:cs typeface="Arial" pitchFamily="34" charset="0"/>
              </a:rPr>
              <a:t>Test cloud</a:t>
            </a:r>
          </a:p>
        </p:txBody>
      </p:sp>
      <p:sp>
        <p:nvSpPr>
          <p:cNvPr id="245" name="矩形 244"/>
          <p:cNvSpPr/>
          <p:nvPr/>
        </p:nvSpPr>
        <p:spPr bwMode="auto">
          <a:xfrm>
            <a:off x="9491746" y="4157721"/>
            <a:ext cx="1444037" cy="1145392"/>
          </a:xfrm>
          <a:prstGeom prst="rect">
            <a:avLst/>
          </a:prstGeom>
          <a:solidFill>
            <a:schemeClr val="bg1">
              <a:lumMod val="95000"/>
              <a:alpha val="2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defTabSz="802891" fontAlgn="ctr"/>
            <a:endParaRPr lang="en-US" altLang="zh-CN" sz="1066" dirty="0">
              <a:latin typeface="Arial"/>
            </a:endParaRPr>
          </a:p>
        </p:txBody>
      </p:sp>
      <p:sp>
        <p:nvSpPr>
          <p:cNvPr id="250" name="TextBox 36"/>
          <p:cNvSpPr txBox="1"/>
          <p:nvPr/>
        </p:nvSpPr>
        <p:spPr>
          <a:xfrm>
            <a:off x="9365420" y="4146690"/>
            <a:ext cx="1583135" cy="400649"/>
          </a:xfrm>
          <a:prstGeom prst="rect">
            <a:avLst/>
          </a:prstGeom>
          <a:noFill/>
        </p:spPr>
        <p:txBody>
          <a:bodyPr wrap="square" lIns="36000" tIns="36000" rIns="36000" bIns="36000" rtlCol="0">
            <a:spAutoFit/>
          </a:bodyPr>
          <a:lstStyle/>
          <a:p>
            <a:pPr algn="ctr" fontAlgn="ctr">
              <a:buNone/>
            </a:pPr>
            <a:r>
              <a:rPr lang="en-US" altLang="zh-CN" sz="1066" dirty="0">
                <a:solidFill>
                  <a:schemeClr val="bg1"/>
                </a:solidFill>
                <a:latin typeface="Arial"/>
              </a:rPr>
              <a:t>IaaS (infrastructure cloud service)</a:t>
            </a:r>
          </a:p>
        </p:txBody>
      </p:sp>
      <p:sp>
        <p:nvSpPr>
          <p:cNvPr id="255" name="圆角矩形 254"/>
          <p:cNvSpPr/>
          <p:nvPr/>
        </p:nvSpPr>
        <p:spPr bwMode="auto">
          <a:xfrm>
            <a:off x="9629989" y="4557865"/>
            <a:ext cx="334615" cy="742911"/>
          </a:xfrm>
          <a:prstGeom prst="roundRect">
            <a:avLst/>
          </a:prstGeom>
          <a:gradFill flip="none" rotWithShape="1">
            <a:gsLst>
              <a:gs pos="67000">
                <a:srgbClr val="517D21"/>
              </a:gs>
              <a:gs pos="12000">
                <a:srgbClr val="74B230"/>
              </a:gs>
              <a:gs pos="100000">
                <a:srgbClr val="293F11">
                  <a:alpha val="89000"/>
                </a:srgbClr>
              </a:gs>
            </a:gsLst>
            <a:lin ang="5400000" scaled="0"/>
            <a:tileRect/>
          </a:gradFill>
          <a:ln w="12700">
            <a:solidFill>
              <a:srgbClr val="82C836"/>
            </a:solidFill>
          </a:ln>
          <a:effectLst>
            <a:outerShdw blurRad="50800" dist="38100" dir="2700000" algn="tl" rotWithShape="0">
              <a:prstClr val="black">
                <a:alpha val="40000"/>
              </a:prstClr>
            </a:outerShdw>
          </a:effectLst>
        </p:spPr>
        <p:txBody>
          <a:bodyPr vert="vert270" wrap="square" lIns="36000" tIns="36000" rIns="36000" bIns="36000" anchor="ctr">
            <a:noAutofit/>
          </a:bodyPr>
          <a:lstStyle/>
          <a:p>
            <a:pPr algn="ctr" defTabSz="2560411" fontAlgn="ctr"/>
            <a:r>
              <a:rPr lang="en-US" altLang="zh-CN" sz="9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Computing</a:t>
            </a:r>
          </a:p>
        </p:txBody>
      </p:sp>
      <p:sp>
        <p:nvSpPr>
          <p:cNvPr id="256" name="圆角矩形 255"/>
          <p:cNvSpPr/>
          <p:nvPr/>
        </p:nvSpPr>
        <p:spPr bwMode="auto">
          <a:xfrm>
            <a:off x="10033292" y="4557864"/>
            <a:ext cx="339069" cy="745185"/>
          </a:xfrm>
          <a:prstGeom prst="roundRect">
            <a:avLst/>
          </a:prstGeom>
          <a:gradFill flip="none" rotWithShape="1">
            <a:gsLst>
              <a:gs pos="67000">
                <a:srgbClr val="517D21"/>
              </a:gs>
              <a:gs pos="12000">
                <a:srgbClr val="74B230"/>
              </a:gs>
              <a:gs pos="100000">
                <a:srgbClr val="293F11">
                  <a:alpha val="89000"/>
                </a:srgbClr>
              </a:gs>
            </a:gsLst>
            <a:lin ang="5400000" scaled="0"/>
            <a:tileRect/>
          </a:gradFill>
          <a:ln w="12700">
            <a:solidFill>
              <a:srgbClr val="82C836"/>
            </a:solidFill>
          </a:ln>
          <a:effectLst>
            <a:outerShdw blurRad="50800" dist="38100" dir="2700000" algn="tl" rotWithShape="0">
              <a:prstClr val="black">
                <a:alpha val="40000"/>
              </a:prstClr>
            </a:outerShdw>
          </a:effectLst>
        </p:spPr>
        <p:txBody>
          <a:bodyPr vert="vert270" wrap="square" lIns="36000" tIns="36000" rIns="36000" bIns="36000" anchor="ctr">
            <a:noAutofit/>
          </a:bodyPr>
          <a:lstStyle/>
          <a:p>
            <a:pPr algn="ctr" defTabSz="2560411" fontAlgn="ctr"/>
            <a:r>
              <a:rPr lang="en-US" altLang="zh-CN" sz="9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Network</a:t>
            </a:r>
          </a:p>
        </p:txBody>
      </p:sp>
      <p:sp>
        <p:nvSpPr>
          <p:cNvPr id="257" name="圆角矩形 256"/>
          <p:cNvSpPr/>
          <p:nvPr/>
        </p:nvSpPr>
        <p:spPr bwMode="auto">
          <a:xfrm>
            <a:off x="10454551" y="4557865"/>
            <a:ext cx="328731" cy="733802"/>
          </a:xfrm>
          <a:prstGeom prst="roundRect">
            <a:avLst/>
          </a:prstGeom>
          <a:gradFill flip="none" rotWithShape="1">
            <a:gsLst>
              <a:gs pos="67000">
                <a:srgbClr val="517D21"/>
              </a:gs>
              <a:gs pos="12000">
                <a:srgbClr val="74B230"/>
              </a:gs>
              <a:gs pos="100000">
                <a:srgbClr val="293F11">
                  <a:alpha val="89000"/>
                </a:srgbClr>
              </a:gs>
            </a:gsLst>
            <a:lin ang="5400000" scaled="0"/>
            <a:tileRect/>
          </a:gradFill>
          <a:ln w="12700">
            <a:solidFill>
              <a:srgbClr val="82C836"/>
            </a:solidFill>
          </a:ln>
          <a:effectLst>
            <a:outerShdw blurRad="50800" dist="38100" dir="2700000" algn="tl" rotWithShape="0">
              <a:prstClr val="black">
                <a:alpha val="40000"/>
              </a:prstClr>
            </a:outerShdw>
          </a:effectLst>
        </p:spPr>
        <p:txBody>
          <a:bodyPr vert="vert270" wrap="square" lIns="36000" tIns="36000" rIns="36000" bIns="36000" anchor="ctr">
            <a:noAutofit/>
          </a:bodyPr>
          <a:lstStyle/>
          <a:p>
            <a:pPr algn="ctr" defTabSz="2560411" fontAlgn="ctr"/>
            <a:r>
              <a:rPr lang="en-US" altLang="zh-CN" sz="9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Storage</a:t>
            </a:r>
          </a:p>
        </p:txBody>
      </p:sp>
      <p:sp>
        <p:nvSpPr>
          <p:cNvPr id="263" name="TextBox 57"/>
          <p:cNvSpPr txBox="1"/>
          <p:nvPr/>
        </p:nvSpPr>
        <p:spPr>
          <a:xfrm>
            <a:off x="9543539" y="3607419"/>
            <a:ext cx="1342243" cy="287933"/>
          </a:xfrm>
          <a:prstGeom prst="roundRect">
            <a:avLst/>
          </a:prstGeom>
          <a:gradFill flip="none" rotWithShape="1">
            <a:gsLst>
              <a:gs pos="67000">
                <a:srgbClr val="B45A00"/>
              </a:gs>
              <a:gs pos="12000">
                <a:srgbClr val="F67B00"/>
              </a:gs>
              <a:gs pos="100000">
                <a:srgbClr val="824100"/>
              </a:gs>
            </a:gsLst>
            <a:lin ang="5400000" scaled="0"/>
            <a:tileRect/>
          </a:gradFill>
          <a:ln w="12700">
            <a:solidFill>
              <a:srgbClr val="FF8A15"/>
            </a:solidFill>
          </a:ln>
          <a:effectLst>
            <a:outerShdw blurRad="50800" dist="38100" dir="2700000" algn="tl" rotWithShape="0">
              <a:prstClr val="black">
                <a:alpha val="40000"/>
              </a:prstClr>
            </a:outerShdw>
          </a:effectLst>
        </p:spPr>
        <p:txBody>
          <a:bodyPr vert="horz" wrap="square" lIns="36000" tIns="36000" rIns="36000" bIns="36000" anchor="ctr">
            <a:noAutofit/>
          </a:bodyPr>
          <a:lstStyle>
            <a:defPPr>
              <a:defRPr lang="zh-CN"/>
            </a:defPPr>
            <a:lvl1pPr algn="ctr" defTabSz="2560411">
              <a:buNone/>
              <a:defRPr sz="1400">
                <a:solidFill>
                  <a:schemeClr val="bg1"/>
                </a:solidFill>
                <a:effectLst>
                  <a:outerShdw blurRad="38100" dist="38100" dir="2700000" algn="tl">
                    <a:srgbClr val="000000">
                      <a:alpha val="43137"/>
                    </a:srgbClr>
                  </a:outerShdw>
                </a:effectLst>
                <a:latin typeface="Arial" charset="0"/>
                <a:ea typeface="微软雅黑" pitchFamily="34" charset="-122"/>
                <a:cs typeface="Arial" pitchFamily="34" charset="0"/>
              </a:defRPr>
            </a:lvl1pPr>
            <a:lvl2pPr>
              <a:defRPr>
                <a:solidFill>
                  <a:schemeClr val="tx1"/>
                </a:solidFill>
                <a:latin typeface="Arial" charset="0"/>
                <a:ea typeface="宋体" pitchFamily="2" charset="-122"/>
              </a:defRPr>
            </a:lvl2pPr>
            <a:lvl3pPr>
              <a:defRPr>
                <a:solidFill>
                  <a:schemeClr val="tx1"/>
                </a:solidFill>
                <a:latin typeface="Arial" charset="0"/>
                <a:ea typeface="宋体" pitchFamily="2" charset="-122"/>
              </a:defRPr>
            </a:lvl3pPr>
            <a:lvl4pPr>
              <a:defRPr>
                <a:solidFill>
                  <a:schemeClr val="tx1"/>
                </a:solidFill>
                <a:latin typeface="Arial" charset="0"/>
                <a:ea typeface="宋体" pitchFamily="2" charset="-122"/>
              </a:defRPr>
            </a:lvl4pPr>
            <a:lvl5pPr>
              <a:defRPr>
                <a:solidFill>
                  <a:schemeClr val="tx1"/>
                </a:solidFill>
                <a:latin typeface="Arial" charset="0"/>
                <a:ea typeface="宋体" pitchFamily="2" charset="-122"/>
              </a:defRPr>
            </a:lvl5pPr>
            <a:lvl6pPr>
              <a:defRPr>
                <a:solidFill>
                  <a:schemeClr val="tx1"/>
                </a:solidFill>
                <a:latin typeface="Arial" charset="0"/>
                <a:ea typeface="宋体" pitchFamily="2" charset="-122"/>
              </a:defRPr>
            </a:lvl6pPr>
            <a:lvl7pPr>
              <a:defRPr>
                <a:solidFill>
                  <a:schemeClr val="tx1"/>
                </a:solidFill>
                <a:latin typeface="Arial" charset="0"/>
                <a:ea typeface="宋体" pitchFamily="2" charset="-122"/>
              </a:defRPr>
            </a:lvl7pPr>
            <a:lvl8pPr>
              <a:defRPr>
                <a:solidFill>
                  <a:schemeClr val="tx1"/>
                </a:solidFill>
                <a:latin typeface="Arial" charset="0"/>
                <a:ea typeface="宋体" pitchFamily="2" charset="-122"/>
              </a:defRPr>
            </a:lvl8pPr>
            <a:lvl9pPr>
              <a:defRPr>
                <a:solidFill>
                  <a:schemeClr val="tx1"/>
                </a:solidFill>
                <a:latin typeface="Arial" charset="0"/>
                <a:ea typeface="宋体" pitchFamily="2" charset="-122"/>
              </a:defRPr>
            </a:lvl9pPr>
          </a:lstStyle>
          <a:p>
            <a:pPr fontAlgn="ctr"/>
            <a:r>
              <a:rPr lang="en-US" altLang="zh-CN" sz="1100" dirty="0">
                <a:latin typeface="Arial"/>
              </a:rPr>
              <a:t>Cloud platform</a:t>
            </a:r>
          </a:p>
        </p:txBody>
      </p:sp>
      <p:sp>
        <p:nvSpPr>
          <p:cNvPr id="270" name="Rectangle 79"/>
          <p:cNvSpPr>
            <a:spLocks noChangeArrowheads="1"/>
          </p:cNvSpPr>
          <p:nvPr/>
        </p:nvSpPr>
        <p:spPr bwMode="auto">
          <a:xfrm>
            <a:off x="4928762" y="4675961"/>
            <a:ext cx="2315296" cy="337809"/>
          </a:xfrm>
          <a:prstGeom prst="rect">
            <a:avLst/>
          </a:prstGeom>
          <a:noFill/>
          <a:ln w="12700" algn="ctr">
            <a:noFill/>
            <a:prstDash val="dash"/>
            <a:miter lim="800000"/>
            <a:headEnd/>
            <a:tailEnd/>
          </a:ln>
        </p:spPr>
        <p:txBody>
          <a:bodyPr wrap="square" lIns="36000" tIns="36000" rIns="36000" bIns="36000" anchor="ctr"/>
          <a:lstStyle/>
          <a:p>
            <a:pPr algn="ctr" fontAlgn="ctr">
              <a:defRPr/>
            </a:pPr>
            <a:endParaRPr lang="en-US" altLang="ko-KR" sz="1066" dirty="0">
              <a:latin typeface="Arial"/>
              <a:cs typeface="Arial" pitchFamily="34" charset="0"/>
            </a:endParaRPr>
          </a:p>
        </p:txBody>
      </p:sp>
      <p:pic>
        <p:nvPicPr>
          <p:cNvPr id="300" name="Picture 7" descr="storage tank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732" y="4678933"/>
            <a:ext cx="680982" cy="32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 name="Text Box 95"/>
          <p:cNvSpPr txBox="1">
            <a:spLocks noChangeArrowheads="1"/>
          </p:cNvSpPr>
          <p:nvPr/>
        </p:nvSpPr>
        <p:spPr bwMode="auto">
          <a:xfrm>
            <a:off x="6413319" y="4720397"/>
            <a:ext cx="748756" cy="255771"/>
          </a:xfrm>
          <a:prstGeom prst="rect">
            <a:avLst/>
          </a:prstGeom>
          <a:noFill/>
          <a:ln w="9525" algn="ctr">
            <a:noFill/>
            <a:miter lim="800000"/>
            <a:headEnd/>
            <a:tailEnd/>
          </a:ln>
        </p:spPr>
        <p:txBody>
          <a:bodyPr wrap="square" lIns="36000" tIns="36000" rIns="36000" bIns="36000">
            <a:spAutoFit/>
          </a:bodyPr>
          <a:lstStyle/>
          <a:p>
            <a:pPr algn="ctr" fontAlgn="ctr">
              <a:lnSpc>
                <a:spcPct val="85000"/>
              </a:lnSpc>
              <a:buNone/>
              <a:defRPr/>
            </a:pPr>
            <a:r>
              <a:rPr kumimoji="1" lang="en-US" altLang="zh-CN" sz="700" dirty="0">
                <a:latin typeface="Arial"/>
                <a:cs typeface="Arial" pitchFamily="34" charset="0"/>
              </a:rPr>
              <a:t>Electronic image data</a:t>
            </a:r>
          </a:p>
        </p:txBody>
      </p:sp>
      <p:sp>
        <p:nvSpPr>
          <p:cNvPr id="279" name="AutoShape 155"/>
          <p:cNvSpPr>
            <a:spLocks noChangeArrowheads="1"/>
          </p:cNvSpPr>
          <p:nvPr/>
        </p:nvSpPr>
        <p:spPr bwMode="auto">
          <a:xfrm>
            <a:off x="5766436" y="4668871"/>
            <a:ext cx="628279" cy="323925"/>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700" dirty="0">
                <a:solidFill>
                  <a:schemeClr val="bg1"/>
                </a:solidFill>
                <a:latin typeface="Arial"/>
                <a:cs typeface="Arial" pitchFamily="34" charset="0"/>
              </a:rPr>
              <a:t>Content management platform </a:t>
            </a:r>
          </a:p>
        </p:txBody>
      </p:sp>
      <p:sp>
        <p:nvSpPr>
          <p:cNvPr id="281" name="矩形 180"/>
          <p:cNvSpPr/>
          <p:nvPr/>
        </p:nvSpPr>
        <p:spPr bwMode="auto">
          <a:xfrm>
            <a:off x="7806281" y="2389241"/>
            <a:ext cx="1275260" cy="251942"/>
          </a:xfrm>
          <a:prstGeom prst="roundRect">
            <a:avLst/>
          </a:prstGeom>
          <a:solidFill>
            <a:srgbClr val="00B0F0"/>
          </a:solidFill>
          <a:ln w="3175" cmpd="sng">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ctr"/>
          <a:lstStyle/>
          <a:p>
            <a:pPr algn="ctr" defTabSz="1087899" fontAlgn="ctr">
              <a:defRPr/>
            </a:pPr>
            <a:r>
              <a:rPr lang="en-US" altLang="zh-CN" sz="800" kern="0" dirty="0">
                <a:solidFill>
                  <a:schemeClr val="bg1"/>
                </a:solidFill>
                <a:latin typeface="Arial"/>
              </a:rPr>
              <a:t>Development tool</a:t>
            </a:r>
          </a:p>
        </p:txBody>
      </p:sp>
      <p:sp>
        <p:nvSpPr>
          <p:cNvPr id="286" name="矩形 181"/>
          <p:cNvSpPr/>
          <p:nvPr/>
        </p:nvSpPr>
        <p:spPr bwMode="auto">
          <a:xfrm>
            <a:off x="7805444" y="2731312"/>
            <a:ext cx="1276934" cy="251942"/>
          </a:xfrm>
          <a:prstGeom prst="roundRect">
            <a:avLst/>
          </a:prstGeom>
          <a:solidFill>
            <a:srgbClr val="00B0F0"/>
          </a:solidFill>
          <a:ln w="3175" cmpd="sng">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ctr"/>
          <a:lstStyle/>
          <a:p>
            <a:pPr algn="ctr" defTabSz="1087899" fontAlgn="ctr">
              <a:defRPr/>
            </a:pPr>
            <a:r>
              <a:rPr lang="en-US" altLang="zh-CN" sz="800" kern="0" dirty="0">
                <a:solidFill>
                  <a:schemeClr val="bg1"/>
                </a:solidFill>
                <a:latin typeface="Arial"/>
              </a:rPr>
              <a:t>Development framework</a:t>
            </a:r>
          </a:p>
        </p:txBody>
      </p:sp>
      <p:sp>
        <p:nvSpPr>
          <p:cNvPr id="287" name="矩形 86"/>
          <p:cNvSpPr/>
          <p:nvPr/>
        </p:nvSpPr>
        <p:spPr bwMode="auto">
          <a:xfrm>
            <a:off x="7799537" y="3073384"/>
            <a:ext cx="1288753" cy="251942"/>
          </a:xfrm>
          <a:prstGeom prst="roundRect">
            <a:avLst/>
          </a:prstGeom>
          <a:solidFill>
            <a:srgbClr val="00B0F0"/>
          </a:solidFill>
          <a:ln w="3175" cmpd="sng">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ctr"/>
          <a:lstStyle/>
          <a:p>
            <a:pPr algn="ctr" defTabSz="1087899" fontAlgn="ctr">
              <a:defRPr/>
            </a:pPr>
            <a:r>
              <a:rPr lang="en-US" altLang="zh-CN" sz="800" kern="0" dirty="0">
                <a:solidFill>
                  <a:schemeClr val="bg1"/>
                </a:solidFill>
                <a:latin typeface="Arial"/>
              </a:rPr>
              <a:t>Application architecture and template</a:t>
            </a:r>
          </a:p>
        </p:txBody>
      </p:sp>
      <p:sp>
        <p:nvSpPr>
          <p:cNvPr id="288" name="矩形 182"/>
          <p:cNvSpPr/>
          <p:nvPr/>
        </p:nvSpPr>
        <p:spPr bwMode="auto">
          <a:xfrm>
            <a:off x="9588648" y="3073384"/>
            <a:ext cx="1260221" cy="251942"/>
          </a:xfrm>
          <a:prstGeom prst="roundRect">
            <a:avLst/>
          </a:prstGeom>
          <a:solidFill>
            <a:srgbClr val="00B0F0"/>
          </a:solidFill>
          <a:ln w="3175" cmpd="sng">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ctr"/>
          <a:lstStyle/>
          <a:p>
            <a:pPr algn="ctr" defTabSz="1087899" fontAlgn="ctr">
              <a:defRPr/>
            </a:pPr>
            <a:r>
              <a:rPr lang="en-US" altLang="zh-CN" sz="800" kern="0" dirty="0">
                <a:solidFill>
                  <a:schemeClr val="bg1"/>
                </a:solidFill>
                <a:latin typeface="Arial"/>
              </a:rPr>
              <a:t>Source code configuration server</a:t>
            </a:r>
          </a:p>
        </p:txBody>
      </p:sp>
      <p:sp>
        <p:nvSpPr>
          <p:cNvPr id="289" name="矩形 183"/>
          <p:cNvSpPr/>
          <p:nvPr/>
        </p:nvSpPr>
        <p:spPr bwMode="auto">
          <a:xfrm>
            <a:off x="9580205" y="2731313"/>
            <a:ext cx="1268663" cy="251942"/>
          </a:xfrm>
          <a:prstGeom prst="roundRect">
            <a:avLst/>
          </a:prstGeom>
          <a:solidFill>
            <a:srgbClr val="00B0F0"/>
          </a:solidFill>
          <a:ln w="3175" cmpd="sng">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ctr"/>
          <a:lstStyle/>
          <a:p>
            <a:pPr algn="ctr" defTabSz="1087899" fontAlgn="ctr">
              <a:defRPr/>
            </a:pPr>
            <a:r>
              <a:rPr lang="en-US" altLang="zh-CN" sz="800" kern="0" dirty="0">
                <a:solidFill>
                  <a:schemeClr val="bg1"/>
                </a:solidFill>
                <a:latin typeface="Arial"/>
              </a:rPr>
              <a:t>Development/ST compilation environment</a:t>
            </a:r>
          </a:p>
        </p:txBody>
      </p:sp>
      <p:sp>
        <p:nvSpPr>
          <p:cNvPr id="290" name="矩形 184"/>
          <p:cNvSpPr/>
          <p:nvPr/>
        </p:nvSpPr>
        <p:spPr bwMode="auto">
          <a:xfrm>
            <a:off x="9588648" y="2389240"/>
            <a:ext cx="1260221" cy="251942"/>
          </a:xfrm>
          <a:prstGeom prst="roundRect">
            <a:avLst/>
          </a:prstGeom>
          <a:solidFill>
            <a:srgbClr val="00B0F0"/>
          </a:solidFill>
          <a:ln w="3175" cmpd="sng">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ctr"/>
          <a:lstStyle/>
          <a:p>
            <a:pPr algn="ctr" defTabSz="1087899" fontAlgn="ctr">
              <a:defRPr/>
            </a:pPr>
            <a:r>
              <a:rPr lang="en-US" altLang="zh-CN" sz="800" kern="0" dirty="0" err="1">
                <a:solidFill>
                  <a:schemeClr val="bg1"/>
                </a:solidFill>
                <a:latin typeface="Arial"/>
              </a:rPr>
              <a:t>UAT</a:t>
            </a:r>
            <a:r>
              <a:rPr lang="en-US" altLang="zh-CN" sz="800" kern="0" dirty="0">
                <a:solidFill>
                  <a:schemeClr val="bg1"/>
                </a:solidFill>
                <a:latin typeface="Arial"/>
              </a:rPr>
              <a:t> compilation environment</a:t>
            </a:r>
          </a:p>
        </p:txBody>
      </p:sp>
      <p:sp>
        <p:nvSpPr>
          <p:cNvPr id="291" name="左右箭头 2"/>
          <p:cNvSpPr>
            <a:spLocks noChangeArrowheads="1"/>
          </p:cNvSpPr>
          <p:nvPr/>
        </p:nvSpPr>
        <p:spPr bwMode="auto">
          <a:xfrm>
            <a:off x="3521988" y="3587570"/>
            <a:ext cx="426731" cy="144659"/>
          </a:xfrm>
          <a:prstGeom prst="leftRightArrow">
            <a:avLst>
              <a:gd name="adj1" fmla="val 50000"/>
              <a:gd name="adj2" fmla="val 50002"/>
            </a:avLst>
          </a:prstGeom>
          <a:solidFill>
            <a:schemeClr val="bg1"/>
          </a:solidFill>
          <a:ln w="9525">
            <a:noFill/>
            <a:miter lim="800000"/>
            <a:headEnd/>
            <a:tailEnd/>
          </a:ln>
        </p:spPr>
        <p:txBody>
          <a:bodyPr wrap="square" lIns="36000" tIns="36000" rIns="36000" bIns="36000"/>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292" name="左右箭头 2"/>
          <p:cNvSpPr>
            <a:spLocks noChangeArrowheads="1"/>
          </p:cNvSpPr>
          <p:nvPr/>
        </p:nvSpPr>
        <p:spPr bwMode="auto">
          <a:xfrm>
            <a:off x="4535252" y="3393943"/>
            <a:ext cx="426731" cy="144659"/>
          </a:xfrm>
          <a:prstGeom prst="leftRightArrow">
            <a:avLst>
              <a:gd name="adj1" fmla="val 50000"/>
              <a:gd name="adj2" fmla="val 50002"/>
            </a:avLst>
          </a:prstGeom>
          <a:solidFill>
            <a:schemeClr val="bg1"/>
          </a:solidFill>
          <a:ln w="9525">
            <a:noFill/>
            <a:miter lim="800000"/>
            <a:headEnd/>
            <a:tailEnd/>
          </a:ln>
        </p:spPr>
        <p:txBody>
          <a:bodyPr wrap="square" lIns="36000" tIns="36000" rIns="36000" bIns="36000"/>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293" name="左右箭头 2"/>
          <p:cNvSpPr>
            <a:spLocks noChangeArrowheads="1"/>
          </p:cNvSpPr>
          <p:nvPr/>
        </p:nvSpPr>
        <p:spPr bwMode="auto">
          <a:xfrm>
            <a:off x="4548524" y="4252139"/>
            <a:ext cx="426731" cy="144659"/>
          </a:xfrm>
          <a:prstGeom prst="leftRightArrow">
            <a:avLst>
              <a:gd name="adj1" fmla="val 50000"/>
              <a:gd name="adj2" fmla="val 50002"/>
            </a:avLst>
          </a:prstGeom>
          <a:solidFill>
            <a:schemeClr val="bg1"/>
          </a:solidFill>
          <a:ln w="9525">
            <a:noFill/>
            <a:miter lim="800000"/>
            <a:headEnd/>
            <a:tailEnd/>
          </a:ln>
        </p:spPr>
        <p:txBody>
          <a:bodyPr wrap="square" lIns="36000" tIns="36000" rIns="36000" bIns="36000"/>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294" name="左右箭头 2"/>
          <p:cNvSpPr>
            <a:spLocks noChangeArrowheads="1"/>
          </p:cNvSpPr>
          <p:nvPr/>
        </p:nvSpPr>
        <p:spPr bwMode="auto">
          <a:xfrm rot="5400000">
            <a:off x="5232498" y="4023149"/>
            <a:ext cx="337537" cy="182885"/>
          </a:xfrm>
          <a:prstGeom prst="leftRightArrow">
            <a:avLst>
              <a:gd name="adj1" fmla="val 50000"/>
              <a:gd name="adj2" fmla="val 50002"/>
            </a:avLst>
          </a:prstGeom>
          <a:solidFill>
            <a:schemeClr val="bg1"/>
          </a:solidFill>
          <a:ln w="9525">
            <a:noFill/>
            <a:miter lim="800000"/>
            <a:headEnd/>
            <a:tailEnd/>
          </a:ln>
        </p:spPr>
        <p:txBody>
          <a:bodyPr wrap="square" lIns="36000" tIns="36000" rIns="36000" bIns="36000"/>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295" name="左右箭头 2"/>
          <p:cNvSpPr>
            <a:spLocks noChangeArrowheads="1"/>
          </p:cNvSpPr>
          <p:nvPr/>
        </p:nvSpPr>
        <p:spPr bwMode="auto">
          <a:xfrm rot="5400000">
            <a:off x="6632315" y="3964550"/>
            <a:ext cx="337537" cy="182885"/>
          </a:xfrm>
          <a:prstGeom prst="leftRightArrow">
            <a:avLst>
              <a:gd name="adj1" fmla="val 50000"/>
              <a:gd name="adj2" fmla="val 50002"/>
            </a:avLst>
          </a:prstGeom>
          <a:solidFill>
            <a:schemeClr val="bg1"/>
          </a:solidFill>
          <a:ln w="9525">
            <a:noFill/>
            <a:miter lim="800000"/>
            <a:headEnd/>
            <a:tailEnd/>
          </a:ln>
        </p:spPr>
        <p:txBody>
          <a:bodyPr wrap="square" lIns="36000" tIns="36000" rIns="36000" bIns="36000"/>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296" name="左右箭头 2"/>
          <p:cNvSpPr>
            <a:spLocks noChangeArrowheads="1"/>
          </p:cNvSpPr>
          <p:nvPr/>
        </p:nvSpPr>
        <p:spPr bwMode="auto">
          <a:xfrm rot="5400000">
            <a:off x="5190726" y="4725839"/>
            <a:ext cx="433977" cy="182885"/>
          </a:xfrm>
          <a:prstGeom prst="leftRightArrow">
            <a:avLst>
              <a:gd name="adj1" fmla="val 50000"/>
              <a:gd name="adj2" fmla="val 50002"/>
            </a:avLst>
          </a:prstGeom>
          <a:solidFill>
            <a:schemeClr val="bg1"/>
          </a:solidFill>
          <a:ln w="9525">
            <a:noFill/>
            <a:miter lim="800000"/>
            <a:headEnd/>
            <a:tailEnd/>
          </a:ln>
        </p:spPr>
        <p:txBody>
          <a:bodyPr wrap="square" lIns="36000" tIns="36000" rIns="36000" bIns="36000"/>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297" name="椭圆 164"/>
          <p:cNvSpPr>
            <a:spLocks noChangeArrowheads="1"/>
          </p:cNvSpPr>
          <p:nvPr/>
        </p:nvSpPr>
        <p:spPr bwMode="auto">
          <a:xfrm>
            <a:off x="7429066" y="2291094"/>
            <a:ext cx="3752850" cy="1181428"/>
          </a:xfrm>
          <a:prstGeom prst="ellipse">
            <a:avLst/>
          </a:prstGeom>
          <a:noFill/>
          <a:ln w="28575">
            <a:solidFill>
              <a:srgbClr val="FFFF00"/>
            </a:solidFill>
            <a:prstDash val="lgDash"/>
            <a:round/>
            <a:headEnd/>
            <a:tailEnd/>
          </a:ln>
        </p:spPr>
        <p:txBody>
          <a:bodyPr wrap="square" lIns="36000" tIns="36000" rIns="36000" bIns="36000"/>
          <a:lstStyle/>
          <a:p>
            <a:pPr fontAlgn="ctr">
              <a:buClr>
                <a:srgbClr val="CC9900"/>
              </a:buClr>
              <a:buFont typeface="Wingdings" pitchFamily="2" charset="2"/>
              <a:buChar char="n"/>
            </a:pPr>
            <a:endParaRPr lang="en-US" altLang="zh-CN" sz="800" dirty="0">
              <a:solidFill>
                <a:srgbClr val="000000"/>
              </a:solidFill>
              <a:latin typeface="Arial"/>
            </a:endParaRPr>
          </a:p>
        </p:txBody>
      </p:sp>
      <p:sp>
        <p:nvSpPr>
          <p:cNvPr id="298" name="椭圆 164"/>
          <p:cNvSpPr>
            <a:spLocks noChangeArrowheads="1"/>
          </p:cNvSpPr>
          <p:nvPr/>
        </p:nvSpPr>
        <p:spPr bwMode="auto">
          <a:xfrm>
            <a:off x="1648979" y="1635494"/>
            <a:ext cx="4445000" cy="1958568"/>
          </a:xfrm>
          <a:prstGeom prst="ellipse">
            <a:avLst/>
          </a:prstGeom>
          <a:noFill/>
          <a:ln w="28575">
            <a:solidFill>
              <a:srgbClr val="FFFF00"/>
            </a:solidFill>
            <a:prstDash val="lgDash"/>
            <a:round/>
            <a:headEnd/>
            <a:tailEnd/>
          </a:ln>
        </p:spPr>
        <p:txBody>
          <a:bodyPr lIns="102956" tIns="51477" rIns="102956" bIns="51477"/>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299" name="Text Box 186"/>
          <p:cNvSpPr txBox="1">
            <a:spLocks noChangeArrowheads="1"/>
          </p:cNvSpPr>
          <p:nvPr/>
        </p:nvSpPr>
        <p:spPr bwMode="auto">
          <a:xfrm>
            <a:off x="9083170" y="3338591"/>
            <a:ext cx="266647" cy="212051"/>
          </a:xfrm>
          <a:prstGeom prst="rect">
            <a:avLst/>
          </a:prstGeom>
          <a:noFill/>
          <a:ln w="9525" algn="ctr">
            <a:noFill/>
            <a:miter lim="800000"/>
            <a:headEnd/>
            <a:tailEnd/>
          </a:ln>
        </p:spPr>
        <p:txBody>
          <a:bodyPr wrap="square" lIns="36000" tIns="36000" rIns="36000" bIns="36000">
            <a:spAutoFit/>
          </a:bodyPr>
          <a:lstStyle/>
          <a:p>
            <a:pPr algn="ctr" fontAlgn="ctr">
              <a:lnSpc>
                <a:spcPct val="85000"/>
              </a:lnSpc>
              <a:spcBef>
                <a:spcPct val="50000"/>
              </a:spcBef>
              <a:defRPr/>
            </a:pPr>
            <a:endParaRPr lang="en-US" altLang="zh-CN" sz="1066" dirty="0">
              <a:latin typeface="Arial"/>
              <a:cs typeface="Arial" pitchFamily="34" charset="0"/>
            </a:endParaRPr>
          </a:p>
        </p:txBody>
      </p:sp>
      <p:sp>
        <p:nvSpPr>
          <p:cNvPr id="302" name="圆角矩形 92"/>
          <p:cNvSpPr/>
          <p:nvPr/>
        </p:nvSpPr>
        <p:spPr bwMode="auto">
          <a:xfrm>
            <a:off x="3948887" y="1121662"/>
            <a:ext cx="306945" cy="298632"/>
          </a:xfrm>
          <a:prstGeom prst="roundRect">
            <a:avLst/>
          </a:prstGeom>
          <a:gradFill flip="none" rotWithShape="1">
            <a:gsLst>
              <a:gs pos="67000">
                <a:srgbClr val="B45A00"/>
              </a:gs>
              <a:gs pos="12000">
                <a:srgbClr val="F67B00"/>
              </a:gs>
              <a:gs pos="100000">
                <a:srgbClr val="824100"/>
              </a:gs>
            </a:gsLst>
            <a:lin ang="5400000" scaled="0"/>
            <a:tileRect/>
          </a:gradFill>
          <a:ln w="12700">
            <a:solidFill>
              <a:srgbClr val="FF8A15"/>
            </a:solidFill>
          </a:ln>
          <a:effectLst>
            <a:outerShdw blurRad="50800" dist="38100" dir="2700000" algn="tl" rotWithShape="0">
              <a:prstClr val="black">
                <a:alpha val="40000"/>
              </a:prstClr>
            </a:outerShdw>
          </a:effectLst>
        </p:spPr>
        <p:txBody>
          <a:bodyPr vert="horz" wrap="square" lIns="36000" tIns="36000" rIns="36000" bIns="36000" anchor="ctr">
            <a:noAutofit/>
          </a:bodyPr>
          <a:lstStyle/>
          <a:p>
            <a:pPr algn="ctr" defTabSz="2560411" fontAlgn="ctr"/>
            <a:r>
              <a:rPr lang="en-US" altLang="zh-CN" sz="14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1</a:t>
            </a:r>
          </a:p>
        </p:txBody>
      </p:sp>
      <p:sp>
        <p:nvSpPr>
          <p:cNvPr id="303" name="圆角矩形 94"/>
          <p:cNvSpPr/>
          <p:nvPr/>
        </p:nvSpPr>
        <p:spPr bwMode="auto">
          <a:xfrm>
            <a:off x="7665827" y="1029062"/>
            <a:ext cx="306945" cy="298632"/>
          </a:xfrm>
          <a:prstGeom prst="roundRect">
            <a:avLst/>
          </a:prstGeom>
          <a:gradFill flip="none" rotWithShape="1">
            <a:gsLst>
              <a:gs pos="67000">
                <a:srgbClr val="B45A00"/>
              </a:gs>
              <a:gs pos="12000">
                <a:srgbClr val="F67B00"/>
              </a:gs>
              <a:gs pos="100000">
                <a:srgbClr val="824100"/>
              </a:gs>
            </a:gsLst>
            <a:lin ang="5400000" scaled="0"/>
            <a:tileRect/>
          </a:gradFill>
          <a:ln w="12700">
            <a:solidFill>
              <a:srgbClr val="FF8A15"/>
            </a:solidFill>
          </a:ln>
          <a:effectLst>
            <a:outerShdw blurRad="50800" dist="38100" dir="2700000" algn="tl" rotWithShape="0">
              <a:prstClr val="black">
                <a:alpha val="40000"/>
              </a:prstClr>
            </a:outerShdw>
          </a:effectLst>
        </p:spPr>
        <p:txBody>
          <a:bodyPr vert="horz" wrap="square" lIns="36000" tIns="36000" rIns="36000" bIns="36000" anchor="ctr">
            <a:noAutofit/>
          </a:bodyPr>
          <a:lstStyle/>
          <a:p>
            <a:pPr algn="ctr" defTabSz="2560411" fontAlgn="ctr"/>
            <a:r>
              <a:rPr lang="en-US" altLang="zh-CN" sz="1400" dirty="0" smtClean="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2</a:t>
            </a:r>
            <a:endParaRPr lang="en-US" altLang="zh-CN" sz="14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endParaRPr>
          </a:p>
        </p:txBody>
      </p:sp>
      <p:sp>
        <p:nvSpPr>
          <p:cNvPr id="304" name="AutoShape 153"/>
          <p:cNvSpPr>
            <a:spLocks noChangeArrowheads="1"/>
          </p:cNvSpPr>
          <p:nvPr/>
        </p:nvSpPr>
        <p:spPr bwMode="auto">
          <a:xfrm>
            <a:off x="4988702" y="3354255"/>
            <a:ext cx="766513" cy="287069"/>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Anti-money laundering</a:t>
            </a:r>
          </a:p>
        </p:txBody>
      </p:sp>
      <p:sp>
        <p:nvSpPr>
          <p:cNvPr id="305" name="AutoShape 153"/>
          <p:cNvSpPr>
            <a:spLocks noChangeArrowheads="1"/>
          </p:cNvSpPr>
          <p:nvPr/>
        </p:nvSpPr>
        <p:spPr bwMode="auto">
          <a:xfrm>
            <a:off x="4992816" y="3684465"/>
            <a:ext cx="766513" cy="287069"/>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Credit management</a:t>
            </a:r>
          </a:p>
        </p:txBody>
      </p:sp>
      <p:sp>
        <p:nvSpPr>
          <p:cNvPr id="306" name="AutoShape 150"/>
          <p:cNvSpPr>
            <a:spLocks noChangeArrowheads="1"/>
          </p:cNvSpPr>
          <p:nvPr/>
        </p:nvSpPr>
        <p:spPr bwMode="auto">
          <a:xfrm>
            <a:off x="6382561" y="3315456"/>
            <a:ext cx="798383" cy="176908"/>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Deposit</a:t>
            </a:r>
          </a:p>
        </p:txBody>
      </p:sp>
      <p:sp>
        <p:nvSpPr>
          <p:cNvPr id="307" name="AutoShape 150"/>
          <p:cNvSpPr>
            <a:spLocks noChangeArrowheads="1"/>
          </p:cNvSpPr>
          <p:nvPr/>
        </p:nvSpPr>
        <p:spPr bwMode="auto">
          <a:xfrm>
            <a:off x="6382561" y="3653133"/>
            <a:ext cx="798383" cy="176908"/>
          </a:xfrm>
          <a:prstGeom prst="roundRect">
            <a:avLst>
              <a:gd name="adj" fmla="val 16667"/>
            </a:avLst>
          </a:prstGeom>
          <a:solidFill>
            <a:schemeClr val="bg1">
              <a:alpha val="20000"/>
            </a:schemeClr>
          </a:solidFill>
          <a:ln w="9525" algn="ctr">
            <a:solidFill>
              <a:schemeClr val="bg1">
                <a:alpha val="70000"/>
              </a:schemeClr>
            </a:solidFill>
            <a:miter lim="800000"/>
            <a:headEnd/>
            <a:tailEnd/>
          </a:ln>
        </p:spPr>
        <p:txBody>
          <a:bodyPr wrap="square" lIns="36000" tIns="36000" rIns="36000" bIns="36000" anchor="ctr"/>
          <a:lstStyle/>
          <a:p>
            <a:pPr algn="ctr" fontAlgn="ctr">
              <a:lnSpc>
                <a:spcPct val="85000"/>
              </a:lnSpc>
              <a:buNone/>
            </a:pPr>
            <a:r>
              <a:rPr lang="en-US" altLang="zh-CN" sz="800" dirty="0">
                <a:solidFill>
                  <a:schemeClr val="bg1"/>
                </a:solidFill>
                <a:latin typeface="Arial"/>
                <a:cs typeface="Arial" pitchFamily="34" charset="0"/>
              </a:rPr>
              <a:t>Ledger</a:t>
            </a:r>
          </a:p>
        </p:txBody>
      </p:sp>
      <p:sp>
        <p:nvSpPr>
          <p:cNvPr id="308" name="椭圆 164"/>
          <p:cNvSpPr>
            <a:spLocks noChangeArrowheads="1"/>
          </p:cNvSpPr>
          <p:nvPr/>
        </p:nvSpPr>
        <p:spPr bwMode="auto">
          <a:xfrm>
            <a:off x="4490377" y="4155548"/>
            <a:ext cx="3328874" cy="1693471"/>
          </a:xfrm>
          <a:prstGeom prst="ellipse">
            <a:avLst/>
          </a:prstGeom>
          <a:noFill/>
          <a:ln w="28575">
            <a:solidFill>
              <a:srgbClr val="FFFF00"/>
            </a:solidFill>
            <a:prstDash val="lgDash"/>
            <a:round/>
            <a:headEnd/>
            <a:tailEnd/>
          </a:ln>
        </p:spPr>
        <p:txBody>
          <a:bodyPr wrap="square" lIns="36000" tIns="36000" rIns="36000" bIns="36000"/>
          <a:lstStyle/>
          <a:p>
            <a:pPr fontAlgn="ctr">
              <a:buClr>
                <a:srgbClr val="CC9900"/>
              </a:buClr>
              <a:buFont typeface="Wingdings" pitchFamily="2" charset="2"/>
              <a:buChar char="n"/>
            </a:pPr>
            <a:endParaRPr lang="en-US" altLang="zh-CN" sz="1066" dirty="0">
              <a:solidFill>
                <a:srgbClr val="000000"/>
              </a:solidFill>
              <a:latin typeface="Arial"/>
            </a:endParaRPr>
          </a:p>
        </p:txBody>
      </p:sp>
      <p:sp>
        <p:nvSpPr>
          <p:cNvPr id="309" name="圆角矩形 94"/>
          <p:cNvSpPr/>
          <p:nvPr/>
        </p:nvSpPr>
        <p:spPr bwMode="auto">
          <a:xfrm>
            <a:off x="4950866" y="5970630"/>
            <a:ext cx="306945" cy="298632"/>
          </a:xfrm>
          <a:prstGeom prst="roundRect">
            <a:avLst/>
          </a:prstGeom>
          <a:gradFill flip="none" rotWithShape="1">
            <a:gsLst>
              <a:gs pos="67000">
                <a:srgbClr val="B45A00"/>
              </a:gs>
              <a:gs pos="12000">
                <a:srgbClr val="F67B00"/>
              </a:gs>
              <a:gs pos="100000">
                <a:srgbClr val="824100"/>
              </a:gs>
            </a:gsLst>
            <a:lin ang="5400000" scaled="0"/>
            <a:tileRect/>
          </a:gradFill>
          <a:ln w="12700">
            <a:solidFill>
              <a:srgbClr val="FF8A15"/>
            </a:solidFill>
          </a:ln>
          <a:effectLst>
            <a:outerShdw blurRad="50800" dist="38100" dir="2700000" algn="tl" rotWithShape="0">
              <a:prstClr val="black">
                <a:alpha val="40000"/>
              </a:prstClr>
            </a:outerShdw>
          </a:effectLst>
        </p:spPr>
        <p:txBody>
          <a:bodyPr vert="horz" wrap="square" lIns="36000" tIns="36000" rIns="36000" bIns="36000" anchor="ctr">
            <a:noAutofit/>
          </a:bodyPr>
          <a:lstStyle/>
          <a:p>
            <a:pPr algn="ctr" defTabSz="2560411" fontAlgn="ctr"/>
            <a:r>
              <a:rPr lang="en-US" altLang="zh-CN" sz="1400" dirty="0" smtClean="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rPr>
              <a:t>3</a:t>
            </a:r>
            <a:endParaRPr lang="en-US" altLang="zh-CN" sz="1400" dirty="0">
              <a:solidFill>
                <a:schemeClr val="bg1"/>
              </a:solidFill>
              <a:effectLst>
                <a:outerShdw blurRad="38100" dist="38100" dir="2700000" algn="tl">
                  <a:srgbClr val="000000">
                    <a:alpha val="43137"/>
                  </a:srgbClr>
                </a:outerShdw>
              </a:effectLst>
              <a:latin typeface="Arial"/>
              <a:ea typeface="微软雅黑" pitchFamily="34" charset="-122"/>
              <a:cs typeface="Arial" pitchFamily="34" charset="0"/>
            </a:endParaRPr>
          </a:p>
        </p:txBody>
      </p:sp>
      <p:sp>
        <p:nvSpPr>
          <p:cNvPr id="310" name="文本框 124"/>
          <p:cNvSpPr txBox="1"/>
          <p:nvPr/>
        </p:nvSpPr>
        <p:spPr>
          <a:xfrm>
            <a:off x="4312852" y="1048037"/>
            <a:ext cx="2608406" cy="349702"/>
          </a:xfrm>
          <a:prstGeom prst="rect">
            <a:avLst/>
          </a:prstGeom>
          <a:noFill/>
        </p:spPr>
        <p:txBody>
          <a:bodyPr wrap="square" lIns="36000" tIns="36000" rIns="36000" bIns="36000" rtlCol="0">
            <a:spAutoFit/>
          </a:bodyPr>
          <a:lstStyle/>
          <a:p>
            <a:pPr fontAlgn="ctr">
              <a:buNone/>
            </a:pPr>
            <a:r>
              <a:rPr lang="en-US" altLang="zh-CN" dirty="0">
                <a:solidFill>
                  <a:schemeClr val="bg1"/>
                </a:solidFill>
                <a:latin typeface="Arial"/>
              </a:rPr>
              <a:t>Production cloud</a:t>
            </a:r>
          </a:p>
        </p:txBody>
      </p:sp>
      <p:sp>
        <p:nvSpPr>
          <p:cNvPr id="311" name="文本框 131"/>
          <p:cNvSpPr txBox="1"/>
          <p:nvPr/>
        </p:nvSpPr>
        <p:spPr>
          <a:xfrm>
            <a:off x="5300042" y="5922661"/>
            <a:ext cx="5547634" cy="349702"/>
          </a:xfrm>
          <a:prstGeom prst="rect">
            <a:avLst/>
          </a:prstGeom>
          <a:noFill/>
        </p:spPr>
        <p:txBody>
          <a:bodyPr wrap="square" lIns="36000" tIns="36000" rIns="36000" bIns="36000" rtlCol="0">
            <a:spAutoFit/>
          </a:bodyPr>
          <a:lstStyle/>
          <a:p>
            <a:pPr fontAlgn="ctr">
              <a:buNone/>
            </a:pPr>
            <a:r>
              <a:rPr lang="en-US" altLang="zh-CN" dirty="0">
                <a:solidFill>
                  <a:schemeClr val="bg1"/>
                </a:solidFill>
                <a:latin typeface="Arial"/>
              </a:rPr>
              <a:t>Converged data </a:t>
            </a:r>
            <a:r>
              <a:rPr lang="en-US" altLang="zh-CN" dirty="0" smtClean="0">
                <a:solidFill>
                  <a:schemeClr val="bg1"/>
                </a:solidFill>
                <a:latin typeface="Arial"/>
              </a:rPr>
              <a:t>warehouse cloud</a:t>
            </a:r>
            <a:endParaRPr lang="en-US" altLang="zh-CN" dirty="0">
              <a:solidFill>
                <a:schemeClr val="bg1"/>
              </a:solidFill>
              <a:latin typeface="Arial"/>
            </a:endParaRPr>
          </a:p>
        </p:txBody>
      </p:sp>
      <p:sp>
        <p:nvSpPr>
          <p:cNvPr id="312" name="文本框 117"/>
          <p:cNvSpPr txBox="1"/>
          <p:nvPr/>
        </p:nvSpPr>
        <p:spPr>
          <a:xfrm>
            <a:off x="8115883" y="981295"/>
            <a:ext cx="3638053" cy="626701"/>
          </a:xfrm>
          <a:prstGeom prst="rect">
            <a:avLst/>
          </a:prstGeom>
          <a:noFill/>
        </p:spPr>
        <p:txBody>
          <a:bodyPr wrap="square" lIns="36000" tIns="36000" rIns="36000" bIns="36000" rtlCol="0">
            <a:spAutoFit/>
          </a:bodyPr>
          <a:lstStyle/>
          <a:p>
            <a:pPr fontAlgn="ctr">
              <a:buNone/>
            </a:pPr>
            <a:r>
              <a:rPr lang="en-US" altLang="zh-CN" dirty="0">
                <a:solidFill>
                  <a:schemeClr val="bg1"/>
                </a:solidFill>
                <a:latin typeface="Arial"/>
              </a:rPr>
              <a:t>Development </a:t>
            </a:r>
            <a:r>
              <a:rPr lang="en-US" altLang="zh-CN" dirty="0" smtClean="0">
                <a:solidFill>
                  <a:schemeClr val="bg1"/>
                </a:solidFill>
                <a:latin typeface="Arial"/>
              </a:rPr>
              <a:t>&amp; </a:t>
            </a:r>
            <a:r>
              <a:rPr lang="en-US" altLang="zh-CN" dirty="0">
                <a:solidFill>
                  <a:schemeClr val="bg1"/>
                </a:solidFill>
                <a:latin typeface="Arial"/>
              </a:rPr>
              <a:t>test cloud</a:t>
            </a:r>
          </a:p>
          <a:p>
            <a:pPr fontAlgn="ctr">
              <a:buNone/>
            </a:pPr>
            <a:endParaRPr lang="en-US" altLang="zh-CN" dirty="0">
              <a:solidFill>
                <a:schemeClr val="bg1"/>
              </a:solidFill>
              <a:latin typeface="Arial"/>
            </a:endParaRPr>
          </a:p>
        </p:txBody>
      </p:sp>
    </p:spTree>
    <p:extLst>
      <p:ext uri="{BB962C8B-B14F-4D97-AF65-F5344CB8AC3E}">
        <p14:creationId xmlns:p14="http://schemas.microsoft.com/office/powerpoint/2010/main" val="1138655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566404" y="4217321"/>
            <a:ext cx="2679728" cy="1643748"/>
          </a:xfrm>
          <a:prstGeom prst="rect">
            <a:avLst/>
          </a:prstGeom>
          <a:gradFill>
            <a:gsLst>
              <a:gs pos="0">
                <a:schemeClr val="tx2">
                  <a:lumMod val="20000"/>
                  <a:lumOff val="80000"/>
                  <a:alpha val="6000"/>
                </a:schemeClr>
              </a:gs>
              <a:gs pos="100000">
                <a:schemeClr val="tx2">
                  <a:lumMod val="20000"/>
                  <a:lumOff val="80000"/>
                  <a:alpha val="15000"/>
                </a:schemeClr>
              </a:gs>
            </a:gsLst>
            <a:lin ang="4200000" scaled="0"/>
          </a:grad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p>
            <a:pPr defTabSz="1219200" eaLnBrk="0" hangingPunct="0">
              <a:buClr>
                <a:srgbClr val="CC9900"/>
              </a:buClr>
              <a:buFont typeface="Wingdings" pitchFamily="2" charset="2"/>
              <a:buChar char="n"/>
            </a:pPr>
            <a:endParaRPr lang="en-US" altLang="en-US" dirty="0">
              <a:solidFill>
                <a:prstClr val="white"/>
              </a:solidFill>
              <a:latin typeface="微软雅黑"/>
              <a:cs typeface="Arial" pitchFamily="34" charset="0"/>
              <a:sym typeface="Arial"/>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05" y="2188727"/>
            <a:ext cx="2677297" cy="2297472"/>
          </a:xfrm>
          <a:prstGeom prst="rect">
            <a:avLst/>
          </a:prstGeom>
          <a:noFill/>
          <a:ln w="9525">
            <a:noFill/>
            <a:miter lim="800000"/>
            <a:headEnd/>
            <a:tailEnd/>
          </a:ln>
        </p:spPr>
      </p:pic>
      <p:sp>
        <p:nvSpPr>
          <p:cNvPr id="25" name="矩形 24"/>
          <p:cNvSpPr/>
          <p:nvPr/>
        </p:nvSpPr>
        <p:spPr bwMode="auto">
          <a:xfrm>
            <a:off x="3339934" y="4217321"/>
            <a:ext cx="2691937" cy="1643748"/>
          </a:xfrm>
          <a:prstGeom prst="rect">
            <a:avLst/>
          </a:prstGeom>
          <a:gradFill>
            <a:gsLst>
              <a:gs pos="0">
                <a:schemeClr val="tx2">
                  <a:lumMod val="20000"/>
                  <a:lumOff val="80000"/>
                  <a:alpha val="6000"/>
                </a:schemeClr>
              </a:gs>
              <a:gs pos="100000">
                <a:schemeClr val="tx2">
                  <a:lumMod val="20000"/>
                  <a:lumOff val="80000"/>
                  <a:alpha val="15000"/>
                </a:schemeClr>
              </a:gs>
            </a:gsLst>
            <a:lin ang="4200000" scaled="0"/>
          </a:grad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p>
            <a:pPr defTabSz="1219200" eaLnBrk="0" hangingPunct="0">
              <a:buClr>
                <a:srgbClr val="CC9900"/>
              </a:buClr>
              <a:buFont typeface="Wingdings" pitchFamily="2" charset="2"/>
              <a:buChar char="n"/>
              <a:defRPr/>
            </a:pPr>
            <a:endParaRPr lang="en-US" altLang="en-US" dirty="0">
              <a:solidFill>
                <a:prstClr val="white"/>
              </a:solidFill>
              <a:latin typeface="微软雅黑"/>
              <a:cs typeface="Arial" pitchFamily="34" charset="0"/>
              <a:sym typeface="Arial"/>
            </a:endParaRPr>
          </a:p>
        </p:txBody>
      </p:sp>
      <p:sp>
        <p:nvSpPr>
          <p:cNvPr id="49" name="Rectangle 48"/>
          <p:cNvSpPr/>
          <p:nvPr/>
        </p:nvSpPr>
        <p:spPr>
          <a:xfrm>
            <a:off x="755524" y="4640309"/>
            <a:ext cx="2281245" cy="989786"/>
          </a:xfrm>
          <a:prstGeom prst="rect">
            <a:avLst/>
          </a:prstGeom>
        </p:spPr>
        <p:txBody>
          <a:bodyPr wrap="square" lIns="0" tIns="0" rIns="0" bIns="0">
            <a:spAutoFit/>
          </a:bodyPr>
          <a:lstStyle/>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Comprehensive range of devices</a:t>
            </a:r>
          </a:p>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VPN-based encryption remote commissioning</a:t>
            </a:r>
          </a:p>
        </p:txBody>
      </p:sp>
      <p:sp>
        <p:nvSpPr>
          <p:cNvPr id="20" name="Rectangle 19"/>
          <p:cNvSpPr/>
          <p:nvPr/>
        </p:nvSpPr>
        <p:spPr>
          <a:xfrm>
            <a:off x="3568167" y="4640309"/>
            <a:ext cx="2235474" cy="989786"/>
          </a:xfrm>
          <a:prstGeom prst="rect">
            <a:avLst/>
          </a:prstGeom>
        </p:spPr>
        <p:txBody>
          <a:bodyPr wrap="square" lIns="0" tIns="0" rIns="0" bIns="0">
            <a:spAutoFit/>
          </a:bodyPr>
          <a:lstStyle/>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Huawei </a:t>
            </a:r>
            <a:r>
              <a:rPr lang="en-US" altLang="zh-CN" sz="1400" dirty="0" err="1">
                <a:solidFill>
                  <a:prstClr val="white"/>
                </a:solidFill>
                <a:cs typeface="Arial" pitchFamily="34" charset="0"/>
              </a:rPr>
              <a:t>eSDK</a:t>
            </a:r>
            <a:r>
              <a:rPr lang="en-US" altLang="zh-CN" sz="1400" dirty="0">
                <a:solidFill>
                  <a:prstClr val="white"/>
                </a:solidFill>
                <a:cs typeface="Arial" pitchFamily="34" charset="0"/>
              </a:rPr>
              <a:t> customization</a:t>
            </a:r>
          </a:p>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Online development support</a:t>
            </a:r>
          </a:p>
        </p:txBody>
      </p:sp>
      <p:sp>
        <p:nvSpPr>
          <p:cNvPr id="29" name="副标题 1"/>
          <p:cNvSpPr txBox="1">
            <a:spLocks/>
          </p:cNvSpPr>
          <p:nvPr/>
        </p:nvSpPr>
        <p:spPr>
          <a:xfrm>
            <a:off x="575927" y="85577"/>
            <a:ext cx="11059140" cy="504708"/>
          </a:xfrm>
          <a:prstGeom prst="rect">
            <a:avLst/>
          </a:prstGeom>
        </p:spPr>
        <p:txBody>
          <a:bodyPr lIns="0" tIns="0" rIns="0" bIns="0" anchor="ctr">
            <a:noAutofit/>
          </a:bodyP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endParaRPr lang="zh-CN" altLang="zh-CN" sz="3199" dirty="0">
              <a:solidFill>
                <a:prstClr val="white"/>
              </a:solidFill>
            </a:endParaRPr>
          </a:p>
        </p:txBody>
      </p:sp>
      <p:sp>
        <p:nvSpPr>
          <p:cNvPr id="27" name="矩形 26"/>
          <p:cNvSpPr/>
          <p:nvPr/>
        </p:nvSpPr>
        <p:spPr bwMode="auto">
          <a:xfrm>
            <a:off x="8944743" y="4217321"/>
            <a:ext cx="2709468" cy="1643748"/>
          </a:xfrm>
          <a:prstGeom prst="rect">
            <a:avLst/>
          </a:prstGeom>
          <a:gradFill>
            <a:gsLst>
              <a:gs pos="0">
                <a:schemeClr val="tx2">
                  <a:lumMod val="20000"/>
                  <a:lumOff val="80000"/>
                  <a:alpha val="6000"/>
                </a:schemeClr>
              </a:gs>
              <a:gs pos="100000">
                <a:schemeClr val="tx2">
                  <a:lumMod val="20000"/>
                  <a:lumOff val="80000"/>
                  <a:alpha val="15000"/>
                </a:schemeClr>
              </a:gs>
            </a:gsLst>
            <a:lin ang="4200000" scaled="0"/>
          </a:grad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p>
            <a:pPr defTabSz="1219200" eaLnBrk="0" hangingPunct="0">
              <a:buClr>
                <a:srgbClr val="CC9900"/>
              </a:buClr>
              <a:buFont typeface="Wingdings" pitchFamily="2" charset="2"/>
              <a:buChar char="n"/>
              <a:defRPr/>
            </a:pPr>
            <a:endParaRPr lang="en-US" altLang="en-US" dirty="0">
              <a:solidFill>
                <a:prstClr val="white"/>
              </a:solidFill>
              <a:latin typeface="微软雅黑"/>
              <a:cs typeface="Arial" pitchFamily="34" charset="0"/>
              <a:sym typeface="Arial"/>
            </a:endParaRPr>
          </a:p>
        </p:txBody>
      </p:sp>
      <p:sp>
        <p:nvSpPr>
          <p:cNvPr id="43" name="TextBox 42"/>
          <p:cNvSpPr txBox="1"/>
          <p:nvPr/>
        </p:nvSpPr>
        <p:spPr>
          <a:xfrm>
            <a:off x="560196" y="1629217"/>
            <a:ext cx="2683506" cy="539875"/>
          </a:xfrm>
          <a:prstGeom prst="rect">
            <a:avLst/>
          </a:prstGeom>
          <a:gradFill>
            <a:gsLst>
              <a:gs pos="0">
                <a:srgbClr val="50B7F6">
                  <a:alpha val="70000"/>
                </a:srgbClr>
              </a:gs>
              <a:gs pos="100000">
                <a:srgbClr val="50B6F6">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defPPr>
              <a:defRPr lang="en-US"/>
            </a:defPPr>
            <a:lvl1pPr lvl="0" algn="ctr" eaLnBrk="0" hangingPunct="0">
              <a:defRPr sz="1100" b="1">
                <a:solidFill>
                  <a:schemeClr val="bg1"/>
                </a:solidFill>
                <a:cs typeface="Arial" pitchFamily="34" charset="0"/>
              </a:defRPr>
            </a:lvl1pPr>
          </a:lstStyle>
          <a:p>
            <a:pPr defTabSz="1219200">
              <a:buClr>
                <a:srgbClr val="CC9900"/>
              </a:buClr>
              <a:defRPr/>
            </a:pPr>
            <a:r>
              <a:rPr lang="en-US" altLang="zh-CN" sz="1800" dirty="0">
                <a:solidFill>
                  <a:prstClr val="white"/>
                </a:solidFill>
                <a:sym typeface="Arial"/>
              </a:rPr>
              <a:t>Verification</a:t>
            </a:r>
          </a:p>
          <a:p>
            <a:pPr defTabSz="1219200">
              <a:buClr>
                <a:srgbClr val="CC9900"/>
              </a:buClr>
              <a:defRPr/>
            </a:pPr>
            <a:r>
              <a:rPr lang="en-US" altLang="zh-CN" sz="1800" dirty="0">
                <a:solidFill>
                  <a:prstClr val="white"/>
                </a:solidFill>
                <a:sym typeface="Arial"/>
              </a:rPr>
              <a:t>Centre</a:t>
            </a:r>
          </a:p>
        </p:txBody>
      </p:sp>
      <p:sp>
        <p:nvSpPr>
          <p:cNvPr id="44" name="TextBox 43"/>
          <p:cNvSpPr txBox="1"/>
          <p:nvPr/>
        </p:nvSpPr>
        <p:spPr>
          <a:xfrm>
            <a:off x="3331496" y="1629217"/>
            <a:ext cx="2700375" cy="539875"/>
          </a:xfrm>
          <a:prstGeom prst="rect">
            <a:avLst/>
          </a:prstGeom>
          <a:gradFill>
            <a:gsLst>
              <a:gs pos="0">
                <a:srgbClr val="089CB0">
                  <a:alpha val="90000"/>
                </a:srgbClr>
              </a:gs>
              <a:gs pos="100000">
                <a:srgbClr val="089CB0">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defPPr>
              <a:defRPr lang="en-US"/>
            </a:defPPr>
            <a:lvl1pPr lvl="0" algn="ctr" eaLnBrk="0" hangingPunct="0">
              <a:defRPr sz="1100" b="1">
                <a:solidFill>
                  <a:schemeClr val="bg1"/>
                </a:solidFill>
                <a:cs typeface="Arial" pitchFamily="34" charset="0"/>
              </a:defRPr>
            </a:lvl1pPr>
          </a:lstStyle>
          <a:p>
            <a:pPr defTabSz="1219200">
              <a:buClr>
                <a:srgbClr val="CC9900"/>
              </a:buClr>
              <a:defRPr/>
            </a:pPr>
            <a:r>
              <a:rPr lang="en-US" altLang="zh-CN" sz="1800" dirty="0">
                <a:solidFill>
                  <a:prstClr val="white"/>
                </a:solidFill>
                <a:sym typeface="Arial"/>
              </a:rPr>
              <a:t>Technical Support</a:t>
            </a:r>
          </a:p>
          <a:p>
            <a:pPr defTabSz="1219200">
              <a:buClr>
                <a:srgbClr val="CC9900"/>
              </a:buClr>
              <a:defRPr/>
            </a:pPr>
            <a:r>
              <a:rPr lang="en-US" altLang="zh-CN" sz="1800" dirty="0">
                <a:solidFill>
                  <a:prstClr val="white"/>
                </a:solidFill>
                <a:sym typeface="Arial"/>
              </a:rPr>
              <a:t>Centre</a:t>
            </a:r>
          </a:p>
        </p:txBody>
      </p:sp>
      <p:sp>
        <p:nvSpPr>
          <p:cNvPr id="45" name="TextBox 44"/>
          <p:cNvSpPr txBox="1"/>
          <p:nvPr/>
        </p:nvSpPr>
        <p:spPr>
          <a:xfrm>
            <a:off x="6141777" y="1629217"/>
            <a:ext cx="2688590" cy="539875"/>
          </a:xfrm>
          <a:prstGeom prst="rect">
            <a:avLst/>
          </a:prstGeom>
          <a:gradFill>
            <a:gsLst>
              <a:gs pos="0">
                <a:srgbClr val="50B7F6">
                  <a:alpha val="70000"/>
                </a:srgbClr>
              </a:gs>
              <a:gs pos="100000">
                <a:srgbClr val="50B6F6">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defPPr>
              <a:defRPr lang="en-US"/>
            </a:defPPr>
            <a:lvl1pPr lvl="0" algn="ctr" eaLnBrk="0" hangingPunct="0">
              <a:defRPr sz="1100" b="1">
                <a:solidFill>
                  <a:schemeClr val="bg1"/>
                </a:solidFill>
                <a:cs typeface="Arial" pitchFamily="34" charset="0"/>
              </a:defRPr>
            </a:lvl1pPr>
          </a:lstStyle>
          <a:p>
            <a:pPr defTabSz="1219200">
              <a:buClr>
                <a:srgbClr val="CC9900"/>
              </a:buClr>
              <a:defRPr/>
            </a:pPr>
            <a:r>
              <a:rPr lang="en-US" altLang="zh-CN" sz="1800" dirty="0">
                <a:solidFill>
                  <a:prstClr val="white"/>
                </a:solidFill>
                <a:sym typeface="Arial"/>
              </a:rPr>
              <a:t>Joint Innovation Centre</a:t>
            </a:r>
          </a:p>
        </p:txBody>
      </p:sp>
      <p:sp>
        <p:nvSpPr>
          <p:cNvPr id="46" name="TextBox 45"/>
          <p:cNvSpPr txBox="1"/>
          <p:nvPr/>
        </p:nvSpPr>
        <p:spPr>
          <a:xfrm>
            <a:off x="8939899" y="1629217"/>
            <a:ext cx="2714312" cy="539875"/>
          </a:xfrm>
          <a:prstGeom prst="rect">
            <a:avLst/>
          </a:prstGeom>
          <a:gradFill>
            <a:gsLst>
              <a:gs pos="0">
                <a:srgbClr val="089CB0">
                  <a:alpha val="90000"/>
                </a:srgbClr>
              </a:gs>
              <a:gs pos="100000">
                <a:srgbClr val="089CB0">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defPPr>
              <a:defRPr lang="en-US"/>
            </a:defPPr>
            <a:lvl1pPr lvl="0" algn="ctr" eaLnBrk="0" hangingPunct="0">
              <a:defRPr sz="1100" b="1">
                <a:solidFill>
                  <a:schemeClr val="bg1"/>
                </a:solidFill>
                <a:cs typeface="Arial" pitchFamily="34" charset="0"/>
              </a:defRPr>
            </a:lvl1pPr>
          </a:lstStyle>
          <a:p>
            <a:pPr defTabSz="1219200">
              <a:buClr>
                <a:srgbClr val="CC9900"/>
              </a:buClr>
              <a:defRPr/>
            </a:pPr>
            <a:r>
              <a:rPr lang="en-US" altLang="zh-CN" sz="1800" dirty="0">
                <a:solidFill>
                  <a:prstClr val="white"/>
                </a:solidFill>
                <a:sym typeface="Arial"/>
              </a:rPr>
              <a:t>Experience Centre</a:t>
            </a:r>
          </a:p>
        </p:txBody>
      </p:sp>
      <p:sp>
        <p:nvSpPr>
          <p:cNvPr id="26" name="矩形 25"/>
          <p:cNvSpPr/>
          <p:nvPr/>
        </p:nvSpPr>
        <p:spPr bwMode="auto">
          <a:xfrm>
            <a:off x="6138748" y="4217320"/>
            <a:ext cx="2691937" cy="1643748"/>
          </a:xfrm>
          <a:prstGeom prst="rect">
            <a:avLst/>
          </a:prstGeom>
          <a:gradFill>
            <a:gsLst>
              <a:gs pos="0">
                <a:schemeClr val="tx2">
                  <a:lumMod val="20000"/>
                  <a:lumOff val="80000"/>
                  <a:alpha val="6000"/>
                </a:schemeClr>
              </a:gs>
              <a:gs pos="100000">
                <a:schemeClr val="tx2">
                  <a:lumMod val="20000"/>
                  <a:lumOff val="80000"/>
                  <a:alpha val="15000"/>
                </a:schemeClr>
              </a:gs>
            </a:gsLst>
            <a:lin ang="4200000" scaled="0"/>
          </a:grad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p>
            <a:pPr defTabSz="1219200" eaLnBrk="0" hangingPunct="0">
              <a:buClr>
                <a:srgbClr val="CC9900"/>
              </a:buClr>
              <a:buFont typeface="Wingdings" pitchFamily="2" charset="2"/>
              <a:buChar char="n"/>
              <a:defRPr/>
            </a:pPr>
            <a:endParaRPr lang="en-US" altLang="en-US" dirty="0">
              <a:solidFill>
                <a:prstClr val="white"/>
              </a:solidFill>
              <a:latin typeface="微软雅黑"/>
              <a:cs typeface="Arial" pitchFamily="34" charset="0"/>
              <a:sym typeface="Arial"/>
            </a:endParaRPr>
          </a:p>
        </p:txBody>
      </p:sp>
      <p:sp>
        <p:nvSpPr>
          <p:cNvPr id="3" name="Rectangle 2"/>
          <p:cNvSpPr/>
          <p:nvPr/>
        </p:nvSpPr>
        <p:spPr>
          <a:xfrm>
            <a:off x="6383653" y="4640309"/>
            <a:ext cx="2396310" cy="774392"/>
          </a:xfrm>
          <a:prstGeom prst="rect">
            <a:avLst/>
          </a:prstGeom>
        </p:spPr>
        <p:txBody>
          <a:bodyPr wrap="square" lIns="0" tIns="0" rIns="0" bIns="0">
            <a:spAutoFit/>
          </a:bodyPr>
          <a:lstStyle/>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Joint development of industry solutions</a:t>
            </a:r>
          </a:p>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Joint solutions pilot</a:t>
            </a:r>
          </a:p>
        </p:txBody>
      </p:sp>
      <p:sp>
        <p:nvSpPr>
          <p:cNvPr id="4" name="Rectangle 3"/>
          <p:cNvSpPr/>
          <p:nvPr/>
        </p:nvSpPr>
        <p:spPr>
          <a:xfrm>
            <a:off x="9143613" y="4640309"/>
            <a:ext cx="2303723" cy="1117996"/>
          </a:xfrm>
          <a:prstGeom prst="rect">
            <a:avLst/>
          </a:prstGeom>
        </p:spPr>
        <p:txBody>
          <a:bodyPr wrap="square" lIns="0" tIns="0" rIns="0" bIns="0">
            <a:spAutoFit/>
          </a:bodyPr>
          <a:lstStyle/>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Experiencing innovative achievements</a:t>
            </a:r>
          </a:p>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Sharing success stories</a:t>
            </a:r>
          </a:p>
          <a:p>
            <a:pPr marL="171485" lvl="1" indent="-171485" defTabSz="914423">
              <a:spcBef>
                <a:spcPts val="450"/>
              </a:spcBef>
              <a:spcAft>
                <a:spcPts val="450"/>
              </a:spcAft>
              <a:buSzPct val="85000"/>
              <a:buFont typeface="Arial" pitchFamily="34" charset="0"/>
              <a:buChar char="•"/>
            </a:pPr>
            <a:r>
              <a:rPr lang="en-US" altLang="zh-CN" sz="1400" dirty="0">
                <a:solidFill>
                  <a:prstClr val="white"/>
                </a:solidFill>
                <a:cs typeface="Arial" pitchFamily="34" charset="0"/>
              </a:rPr>
              <a:t>Solutions showcases</a:t>
            </a:r>
          </a:p>
        </p:txBody>
      </p:sp>
      <p:pic>
        <p:nvPicPr>
          <p:cNvPr id="6153" name="Picture 9"/>
          <p:cNvPicPr>
            <a:picLocks noChangeArrowheads="1"/>
          </p:cNvPicPr>
          <p:nvPr/>
        </p:nvPicPr>
        <p:blipFill>
          <a:blip r:embed="rId4" cstate="print"/>
          <a:srcRect/>
          <a:stretch>
            <a:fillRect/>
          </a:stretch>
        </p:blipFill>
        <p:spPr bwMode="auto">
          <a:xfrm>
            <a:off x="3335598" y="2194588"/>
            <a:ext cx="2695776" cy="2285471"/>
          </a:xfrm>
          <a:prstGeom prst="rect">
            <a:avLst/>
          </a:prstGeom>
          <a:noFill/>
          <a:ln w="9525">
            <a:noFill/>
            <a:miter lim="800000"/>
            <a:headEnd/>
            <a:tailEnd/>
          </a:ln>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9884" y="2179021"/>
            <a:ext cx="2723852" cy="2291332"/>
          </a:xfrm>
          <a:prstGeom prst="rect">
            <a:avLst/>
          </a:prstGeom>
          <a:noFill/>
          <a:ln w="9525">
            <a:noFill/>
            <a:miter lim="800000"/>
            <a:headEnd/>
            <a:tailEnd/>
          </a:ln>
        </p:spPr>
      </p:pic>
      <p:sp>
        <p:nvSpPr>
          <p:cNvPr id="19" name="副标题 7"/>
          <p:cNvSpPr txBox="1">
            <a:spLocks/>
          </p:cNvSpPr>
          <p:nvPr/>
        </p:nvSpPr>
        <p:spPr>
          <a:xfrm>
            <a:off x="235560" y="361243"/>
            <a:ext cx="11602941" cy="840543"/>
          </a:xfrm>
          <a:prstGeom prst="rect">
            <a:avLst/>
          </a:prstGeom>
        </p:spPr>
        <p:txBody>
          <a:bodyPr>
            <a:noAutofit/>
          </a:bodyPr>
          <a:lstStyle>
            <a:defPPr>
              <a:defRPr lang="zh-CN"/>
            </a:defPPr>
            <a:lvl1pPr indent="0" eaLnBrk="0" hangingPunct="0">
              <a:lnSpc>
                <a:spcPct val="120000"/>
              </a:lnSpc>
              <a:spcBef>
                <a:spcPct val="20000"/>
              </a:spcBef>
              <a:buFont typeface="Arial" pitchFamily="34" charset="0"/>
              <a:buNone/>
              <a:defRPr sz="4300">
                <a:solidFill>
                  <a:schemeClr val="bg1"/>
                </a:solidFill>
              </a:defRPr>
            </a:lvl1pPr>
            <a:lvl2pPr marL="990798" indent="-381076">
              <a:spcBef>
                <a:spcPct val="20000"/>
              </a:spcBef>
              <a:buFont typeface="Arial" pitchFamily="34" charset="0"/>
              <a:buChar char="–"/>
              <a:defRPr sz="3700">
                <a:solidFill>
                  <a:schemeClr val="bg1"/>
                </a:solidFill>
              </a:defRPr>
            </a:lvl2pPr>
            <a:lvl3pPr marL="1524305" indent="-304861">
              <a:spcBef>
                <a:spcPct val="20000"/>
              </a:spcBef>
              <a:buFont typeface="Arial" pitchFamily="34" charset="0"/>
              <a:buChar char="•"/>
              <a:defRPr sz="3200">
                <a:solidFill>
                  <a:schemeClr val="bg1"/>
                </a:solidFill>
              </a:defRPr>
            </a:lvl3pPr>
            <a:lvl4pPr marL="2134027" indent="-304861">
              <a:spcBef>
                <a:spcPct val="20000"/>
              </a:spcBef>
              <a:buFont typeface="Arial" pitchFamily="34" charset="0"/>
              <a:buChar char="–"/>
              <a:defRPr sz="2700">
                <a:solidFill>
                  <a:schemeClr val="bg1"/>
                </a:solidFill>
              </a:defRPr>
            </a:lvl4pPr>
            <a:lvl5pPr marL="2743749" indent="-304861">
              <a:spcBef>
                <a:spcPct val="20000"/>
              </a:spcBef>
              <a:buFont typeface="Arial" pitchFamily="34" charset="0"/>
              <a:buChar char="»"/>
              <a:defRPr sz="2700">
                <a:solidFill>
                  <a:schemeClr val="bg1"/>
                </a:solidFill>
              </a:defRPr>
            </a:lvl5pPr>
            <a:lvl6pPr marL="3353471" indent="-304861">
              <a:spcBef>
                <a:spcPct val="20000"/>
              </a:spcBef>
              <a:buFont typeface="Arial" pitchFamily="34" charset="0"/>
              <a:buChar char="•"/>
              <a:defRPr sz="2700"/>
            </a:lvl6pPr>
            <a:lvl7pPr marL="3963192" indent="-304861">
              <a:spcBef>
                <a:spcPct val="20000"/>
              </a:spcBef>
              <a:buFont typeface="Arial" pitchFamily="34" charset="0"/>
              <a:buChar char="•"/>
              <a:defRPr sz="2700"/>
            </a:lvl7pPr>
            <a:lvl8pPr marL="4572914" indent="-304861">
              <a:spcBef>
                <a:spcPct val="20000"/>
              </a:spcBef>
              <a:buFont typeface="Arial" pitchFamily="34" charset="0"/>
              <a:buChar char="•"/>
              <a:defRPr sz="2700"/>
            </a:lvl8pPr>
            <a:lvl9pPr marL="5182636" indent="-304861">
              <a:spcBef>
                <a:spcPct val="20000"/>
              </a:spcBef>
              <a:buFont typeface="Arial" pitchFamily="34" charset="0"/>
              <a:buChar char="•"/>
              <a:defRPr sz="2700"/>
            </a:lvl9pPr>
          </a:lstStyle>
          <a:p>
            <a:pPr defTabSz="1219200">
              <a:lnSpc>
                <a:spcPct val="100000"/>
              </a:lnSpc>
            </a:pPr>
            <a:r>
              <a:rPr lang="en-US" altLang="zh-CN" sz="3600" dirty="0" smtClean="0">
                <a:solidFill>
                  <a:prstClr val="white"/>
                </a:solidFill>
              </a:rPr>
              <a:t>Huawei </a:t>
            </a:r>
            <a:r>
              <a:rPr lang="en-US" altLang="zh-CN" sz="3600" dirty="0" err="1" smtClean="0">
                <a:solidFill>
                  <a:prstClr val="white"/>
                </a:solidFill>
              </a:rPr>
              <a:t>OpenLab</a:t>
            </a:r>
            <a:r>
              <a:rPr lang="en-US" altLang="zh-CN" sz="3600" dirty="0" smtClean="0">
                <a:solidFill>
                  <a:prstClr val="white"/>
                </a:solidFill>
              </a:rPr>
              <a:t> </a:t>
            </a:r>
            <a:r>
              <a:rPr lang="en-US" altLang="zh-CN" sz="3600" dirty="0">
                <a:solidFill>
                  <a:prstClr val="white"/>
                </a:solidFill>
              </a:rPr>
              <a:t>Dubai Innovates New ICT with </a:t>
            </a:r>
            <a:r>
              <a:rPr lang="en-US" altLang="zh-CN" sz="3600" dirty="0" smtClean="0">
                <a:solidFill>
                  <a:prstClr val="white"/>
                </a:solidFill>
              </a:rPr>
              <a:t>Clients and ISV Partners</a:t>
            </a:r>
            <a:endParaRPr lang="en-US" altLang="zh-CN" sz="3600" dirty="0">
              <a:solidFill>
                <a:prstClr val="white"/>
              </a:solidFill>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rcRect t="21363" b="62"/>
          <a:stretch>
            <a:fillRect/>
          </a:stretch>
        </p:blipFill>
        <p:spPr>
          <a:xfrm>
            <a:off x="6126541" y="2169092"/>
            <a:ext cx="2663649" cy="2301261"/>
          </a:xfrm>
          <a:prstGeom prst="rect">
            <a:avLst/>
          </a:prstGeom>
        </p:spPr>
      </p:pic>
    </p:spTree>
    <p:extLst>
      <p:ext uri="{BB962C8B-B14F-4D97-AF65-F5344CB8AC3E}">
        <p14:creationId xmlns:p14="http://schemas.microsoft.com/office/powerpoint/2010/main" val="25046529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4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2931" y="0"/>
            <a:ext cx="12002244" cy="523099"/>
          </a:xfrm>
          <a:prstGeom prst="rect">
            <a:avLst/>
          </a:prstGeom>
          <a:noFill/>
        </p:spPr>
        <p:txBody>
          <a:bodyPr wrap="square" rtlCol="0">
            <a:spAutoFit/>
          </a:bodyPr>
          <a:lstStyle/>
          <a:p>
            <a:r>
              <a:rPr lang="en-US" sz="2800" dirty="0" smtClean="0">
                <a:solidFill>
                  <a:schemeClr val="bg1"/>
                </a:solidFill>
              </a:rPr>
              <a:t>The Opportunity: </a:t>
            </a:r>
            <a:r>
              <a:rPr lang="en-US" sz="2000" dirty="0" smtClean="0">
                <a:solidFill>
                  <a:schemeClr val="bg1"/>
                </a:solidFill>
              </a:rPr>
              <a:t>The Beginning of the </a:t>
            </a:r>
            <a:r>
              <a:rPr lang="en-US" sz="2000" dirty="0" err="1" smtClean="0">
                <a:solidFill>
                  <a:schemeClr val="bg1"/>
                </a:solidFill>
              </a:rPr>
              <a:t>Democratisation</a:t>
            </a:r>
            <a:r>
              <a:rPr lang="en-US" sz="2000" dirty="0" smtClean="0">
                <a:solidFill>
                  <a:schemeClr val="bg1"/>
                </a:solidFill>
              </a:rPr>
              <a:t> of Financial Services</a:t>
            </a:r>
            <a:endParaRPr lang="en-US" dirty="0">
              <a:solidFill>
                <a:schemeClr val="bg1"/>
              </a:solidFill>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96" y="840279"/>
            <a:ext cx="3102459" cy="177574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979" y="2902888"/>
            <a:ext cx="4320480" cy="369246"/>
          </a:xfrm>
          <a:prstGeom prst="rect">
            <a:avLst/>
          </a:prstGeom>
          <a:noFill/>
        </p:spPr>
        <p:txBody>
          <a:bodyPr wrap="square" rtlCol="0">
            <a:spAutoFit/>
          </a:bodyPr>
          <a:lstStyle/>
          <a:p>
            <a:r>
              <a:rPr lang="en-US" sz="1800" b="1" dirty="0" smtClean="0">
                <a:solidFill>
                  <a:schemeClr val="bg1"/>
                </a:solidFill>
                <a:effectLst>
                  <a:outerShdw blurRad="38100" dist="38100" dir="2700000" algn="tl">
                    <a:srgbClr val="000000">
                      <a:alpha val="43137"/>
                    </a:srgbClr>
                  </a:outerShdw>
                </a:effectLst>
              </a:rPr>
              <a:t>Payment Services Directive 2 (PSD2)</a:t>
            </a:r>
            <a:endParaRPr lang="en-US" sz="18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624979" y="3279758"/>
            <a:ext cx="4464496" cy="3138594"/>
          </a:xfrm>
          <a:prstGeom prst="rect">
            <a:avLst/>
          </a:prstGeom>
        </p:spPr>
        <p:txBody>
          <a:bodyPr wrap="square">
            <a:spAutoFit/>
          </a:bodyPr>
          <a:lstStyle/>
          <a:p>
            <a:pPr algn="just"/>
            <a:r>
              <a:rPr lang="en-US" sz="1800" dirty="0">
                <a:solidFill>
                  <a:schemeClr val="bg1"/>
                </a:solidFill>
                <a:effectLst>
                  <a:outerShdw blurRad="38100" dist="38100" dir="2700000" algn="tl">
                    <a:srgbClr val="000000">
                      <a:alpha val="43137"/>
                    </a:srgbClr>
                  </a:outerShdw>
                </a:effectLst>
              </a:rPr>
              <a:t>By Q1 of 2018</a:t>
            </a:r>
            <a:r>
              <a:rPr lang="en-US" sz="1800" i="1" dirty="0">
                <a:solidFill>
                  <a:schemeClr val="bg1"/>
                </a:solidFill>
                <a:effectLst>
                  <a:outerShdw blurRad="38100" dist="38100" dir="2700000" algn="tl">
                    <a:srgbClr val="000000">
                      <a:alpha val="43137"/>
                    </a:srgbClr>
                  </a:outerShdw>
                </a:effectLst>
              </a:rPr>
              <a:t>, </a:t>
            </a:r>
            <a:r>
              <a:rPr lang="en-US" sz="1800" b="1" i="1" dirty="0">
                <a:solidFill>
                  <a:srgbClr val="FFFF00"/>
                </a:solidFill>
                <a:effectLst>
                  <a:outerShdw blurRad="38100" dist="38100" dir="2700000" algn="tl">
                    <a:srgbClr val="000000">
                      <a:alpha val="43137"/>
                    </a:srgbClr>
                  </a:outerShdw>
                </a:effectLst>
              </a:rPr>
              <a:t>European banks have to completely open up their data through full APIs</a:t>
            </a:r>
            <a:r>
              <a:rPr lang="en-US" sz="1800" dirty="0">
                <a:solidFill>
                  <a:srgbClr val="FFFF00"/>
                </a:solidFill>
                <a:effectLst>
                  <a:outerShdw blurRad="38100" dist="38100" dir="2700000" algn="tl">
                    <a:srgbClr val="000000">
                      <a:alpha val="43137"/>
                    </a:srgbClr>
                  </a:outerShdw>
                </a:effectLst>
              </a:rPr>
              <a:t>.</a:t>
            </a:r>
            <a:r>
              <a:rPr lang="en-US" sz="1800" dirty="0">
                <a:solidFill>
                  <a:schemeClr val="bg1"/>
                </a:solidFill>
                <a:effectLst>
                  <a:outerShdw blurRad="38100" dist="38100" dir="2700000" algn="tl">
                    <a:srgbClr val="000000">
                      <a:alpha val="43137"/>
                    </a:srgbClr>
                  </a:outerShdw>
                </a:effectLst>
              </a:rPr>
              <a:t> Europe’s Payment Services Directive (PSD2) and Access to Accounts (XS2A) are already </a:t>
            </a:r>
            <a:r>
              <a:rPr lang="en-US" sz="1800" u="sng" dirty="0">
                <a:solidFill>
                  <a:schemeClr val="bg1"/>
                </a:solidFill>
                <a:effectLst>
                  <a:outerShdw blurRad="38100" dist="38100" dir="2700000" algn="tl">
                    <a:srgbClr val="000000">
                      <a:alpha val="43137"/>
                    </a:srgbClr>
                  </a:outerShdw>
                </a:effectLst>
              </a:rPr>
              <a:t>mandating that financial institutions give customers and third-party integrators programmatic access (typically API-based) to their data</a:t>
            </a:r>
            <a:r>
              <a:rPr lang="en-US" sz="1800" dirty="0">
                <a:solidFill>
                  <a:schemeClr val="bg1"/>
                </a:solidFill>
                <a:effectLst>
                  <a:outerShdw blurRad="38100" dist="38100" dir="2700000" algn="tl">
                    <a:srgbClr val="000000">
                      <a:alpha val="43137"/>
                    </a:srgbClr>
                  </a:outerShdw>
                </a:effectLst>
              </a:rPr>
              <a:t>.  It’s entirely possible that the question of when to enter the mature API market may be taken out of players’ hands</a:t>
            </a:r>
          </a:p>
        </p:txBody>
      </p:sp>
      <p:pic>
        <p:nvPicPr>
          <p:cNvPr id="1028" name="Picture 4" descr="Image result for hm treasur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747" y="840279"/>
            <a:ext cx="3087638" cy="19167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37747" y="2915771"/>
            <a:ext cx="3816424" cy="369246"/>
          </a:xfrm>
          <a:prstGeom prst="rect">
            <a:avLst/>
          </a:prstGeom>
          <a:noFill/>
        </p:spPr>
        <p:txBody>
          <a:bodyPr wrap="square" rtlCol="0">
            <a:spAutoFit/>
          </a:bodyPr>
          <a:lstStyle/>
          <a:p>
            <a:r>
              <a:rPr lang="en-US" sz="1800" b="1" dirty="0" smtClean="0">
                <a:solidFill>
                  <a:schemeClr val="bg1"/>
                </a:solidFill>
                <a:effectLst>
                  <a:outerShdw blurRad="38100" dist="38100" dir="2700000" algn="tl">
                    <a:srgbClr val="000000">
                      <a:alpha val="43137"/>
                    </a:srgbClr>
                  </a:outerShdw>
                </a:effectLst>
              </a:rPr>
              <a:t>The Open Banking Standard</a:t>
            </a:r>
            <a:endParaRPr lang="en-US" sz="1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6097587" y="3272135"/>
            <a:ext cx="5953572" cy="3138594"/>
          </a:xfrm>
          <a:prstGeom prst="rect">
            <a:avLst/>
          </a:prstGeom>
        </p:spPr>
        <p:txBody>
          <a:bodyPr wrap="square">
            <a:spAutoFit/>
          </a:bodyPr>
          <a:lstStyle/>
          <a:p>
            <a:pPr algn="just"/>
            <a:r>
              <a:rPr lang="en-US" sz="1800" dirty="0">
                <a:solidFill>
                  <a:schemeClr val="bg1"/>
                </a:solidFill>
                <a:effectLst>
                  <a:outerShdw blurRad="38100" dist="38100" dir="2700000" algn="tl">
                    <a:srgbClr val="000000">
                      <a:alpha val="43137"/>
                    </a:srgbClr>
                  </a:outerShdw>
                </a:effectLst>
              </a:rPr>
              <a:t>HM </a:t>
            </a:r>
            <a:r>
              <a:rPr lang="en-US" sz="1800" dirty="0" smtClean="0">
                <a:solidFill>
                  <a:schemeClr val="bg1"/>
                </a:solidFill>
                <a:effectLst>
                  <a:outerShdw blurRad="38100" dist="38100" dir="2700000" algn="tl">
                    <a:srgbClr val="000000">
                      <a:alpha val="43137"/>
                    </a:srgbClr>
                  </a:outerShdw>
                </a:effectLst>
              </a:rPr>
              <a:t>Treasury (UK) </a:t>
            </a:r>
            <a:r>
              <a:rPr lang="en-US" sz="1800" dirty="0">
                <a:solidFill>
                  <a:schemeClr val="bg1"/>
                </a:solidFill>
                <a:effectLst>
                  <a:outerShdw blurRad="38100" dist="38100" dir="2700000" algn="tl">
                    <a:srgbClr val="000000">
                      <a:alpha val="43137"/>
                    </a:srgbClr>
                  </a:outerShdw>
                </a:effectLst>
              </a:rPr>
              <a:t>announced its commitment to delivering </a:t>
            </a:r>
            <a:r>
              <a:rPr lang="en-US" sz="1800" b="1" i="1" dirty="0">
                <a:solidFill>
                  <a:srgbClr val="FFFF00"/>
                </a:solidFill>
                <a:effectLst>
                  <a:outerShdw blurRad="38100" dist="38100" dir="2700000" algn="tl">
                    <a:srgbClr val="000000">
                      <a:alpha val="43137"/>
                    </a:srgbClr>
                  </a:outerShdw>
                </a:effectLst>
              </a:rPr>
              <a:t>an open standard for Application  Programming Interfaces in UK banking</a:t>
            </a:r>
            <a:r>
              <a:rPr lang="en-US" sz="1800" dirty="0">
                <a:solidFill>
                  <a:schemeClr val="bg1"/>
                </a:solidFill>
                <a:effectLst>
                  <a:outerShdw blurRad="38100" dist="38100" dir="2700000" algn="tl">
                    <a:srgbClr val="000000">
                      <a:alpha val="43137"/>
                    </a:srgbClr>
                  </a:outerShdw>
                </a:effectLst>
              </a:rPr>
              <a:t>, to </a:t>
            </a:r>
            <a:r>
              <a:rPr lang="en-US" sz="1800" u="sng" dirty="0">
                <a:solidFill>
                  <a:schemeClr val="bg1"/>
                </a:solidFill>
                <a:effectLst>
                  <a:outerShdw blurRad="38100" dist="38100" dir="2700000" algn="tl">
                    <a:srgbClr val="000000">
                      <a:alpha val="43137"/>
                    </a:srgbClr>
                  </a:outerShdw>
                </a:effectLst>
              </a:rPr>
              <a:t>help customers have more control over their data and to make it easier for financial technology companies (</a:t>
            </a:r>
            <a:r>
              <a:rPr lang="en-US" sz="1800" u="sng" dirty="0" err="1">
                <a:solidFill>
                  <a:schemeClr val="bg1"/>
                </a:solidFill>
                <a:effectLst>
                  <a:outerShdw blurRad="38100" dist="38100" dir="2700000" algn="tl">
                    <a:srgbClr val="000000">
                      <a:alpha val="43137"/>
                    </a:srgbClr>
                  </a:outerShdw>
                </a:effectLst>
              </a:rPr>
              <a:t>FinTechs</a:t>
            </a:r>
            <a:r>
              <a:rPr lang="en-US" sz="1800" u="sng" dirty="0">
                <a:solidFill>
                  <a:schemeClr val="bg1"/>
                </a:solidFill>
                <a:effectLst>
                  <a:outerShdw blurRad="38100" dist="38100" dir="2700000" algn="tl">
                    <a:srgbClr val="000000">
                      <a:alpha val="43137"/>
                    </a:srgbClr>
                  </a:outerShdw>
                </a:effectLst>
              </a:rPr>
              <a:t>) or other businesses to make use of bank data </a:t>
            </a:r>
            <a:r>
              <a:rPr lang="en-US" sz="1800" dirty="0">
                <a:solidFill>
                  <a:schemeClr val="bg1"/>
                </a:solidFill>
                <a:effectLst>
                  <a:outerShdw blurRad="38100" dist="38100" dir="2700000" algn="tl">
                    <a:srgbClr val="000000">
                      <a:alpha val="43137"/>
                    </a:srgbClr>
                  </a:outerShdw>
                </a:effectLst>
              </a:rPr>
              <a:t>on behalf of customers in a variety of helpful and innovative ways. The Government explained that this could help to drive more competition in banking to improve outcomes for customers, and further support the UK’s world-leading FinTech industry.</a:t>
            </a:r>
          </a:p>
        </p:txBody>
      </p:sp>
      <p:sp>
        <p:nvSpPr>
          <p:cNvPr id="5" name="TextBox 4"/>
          <p:cNvSpPr txBox="1"/>
          <p:nvPr/>
        </p:nvSpPr>
        <p:spPr>
          <a:xfrm>
            <a:off x="4729435" y="1297131"/>
            <a:ext cx="2376264" cy="954107"/>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Mandatory </a:t>
            </a:r>
          </a:p>
          <a:p>
            <a:r>
              <a:rPr lang="en-US" sz="2800" b="1" dirty="0" smtClean="0">
                <a:solidFill>
                  <a:schemeClr val="bg1"/>
                </a:solidFill>
                <a:effectLst>
                  <a:outerShdw blurRad="38100" dist="38100" dir="2700000" algn="tl">
                    <a:srgbClr val="000000">
                      <a:alpha val="43137"/>
                    </a:srgbClr>
                  </a:outerShdw>
                </a:effectLst>
              </a:rPr>
              <a:t>Open APIs</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72700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64939" y="-15034"/>
            <a:ext cx="11377264"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Opportunity API Strategy:  Major Policy Drivers for Banks</a:t>
            </a:r>
            <a:endParaRPr lang="en-US" sz="2800" dirty="0">
              <a:solidFill>
                <a:schemeClr val="bg1"/>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63" y="837313"/>
            <a:ext cx="11305256" cy="52336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0257" y="6147264"/>
            <a:ext cx="5184576" cy="276935"/>
          </a:xfrm>
          <a:prstGeom prst="rect">
            <a:avLst/>
          </a:prstGeom>
          <a:noFill/>
        </p:spPr>
        <p:txBody>
          <a:bodyPr wrap="square" rtlCol="0">
            <a:spAutoFit/>
          </a:bodyPr>
          <a:lstStyle/>
          <a:p>
            <a:r>
              <a:rPr lang="en-US" sz="1200" dirty="0" smtClean="0">
                <a:solidFill>
                  <a:schemeClr val="bg1"/>
                </a:solidFill>
              </a:rPr>
              <a:t>Source:  </a:t>
            </a:r>
            <a:r>
              <a:rPr lang="en-US" sz="1200" dirty="0" err="1" smtClean="0">
                <a:solidFill>
                  <a:schemeClr val="bg1"/>
                </a:solidFill>
              </a:rPr>
              <a:t>Axway</a:t>
            </a:r>
            <a:r>
              <a:rPr lang="en-US" sz="1200" dirty="0" smtClean="0">
                <a:solidFill>
                  <a:schemeClr val="bg1"/>
                </a:solidFill>
              </a:rPr>
              <a:t>, Banking APIS State of the Market, 2016 </a:t>
            </a:r>
            <a:endParaRPr lang="en-US" sz="1200" dirty="0">
              <a:solidFill>
                <a:schemeClr val="bg1"/>
              </a:solidFill>
            </a:endParaRPr>
          </a:p>
        </p:txBody>
      </p:sp>
      <p:sp>
        <p:nvSpPr>
          <p:cNvPr id="3" name="Rectangle 2"/>
          <p:cNvSpPr/>
          <p:nvPr/>
        </p:nvSpPr>
        <p:spPr>
          <a:xfrm>
            <a:off x="7321723" y="2894004"/>
            <a:ext cx="4104456" cy="17997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21723" y="3429000"/>
            <a:ext cx="3816424" cy="43194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21723" y="3950351"/>
            <a:ext cx="3816424" cy="43194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93731" y="4508870"/>
            <a:ext cx="3888432" cy="43194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21723" y="5012809"/>
            <a:ext cx="4104456" cy="43194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21723" y="5588740"/>
            <a:ext cx="4320480" cy="43194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3081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 y="-15034"/>
            <a:ext cx="12362283"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Opportunity:  Market Perspective – </a:t>
            </a:r>
            <a:r>
              <a:rPr lang="en-US" dirty="0" smtClean="0">
                <a:solidFill>
                  <a:schemeClr val="bg1"/>
                </a:solidFill>
                <a:effectLst>
                  <a:outerShdw blurRad="38100" dist="38100" dir="2700000" algn="tl">
                    <a:srgbClr val="000000">
                      <a:alpha val="43137"/>
                    </a:srgbClr>
                  </a:outerShdw>
                </a:effectLst>
              </a:rPr>
              <a:t>Priority Matrix</a:t>
            </a:r>
            <a:endParaRPr lang="en-US" sz="2000"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2929235" y="6524628"/>
            <a:ext cx="7159328" cy="276935"/>
          </a:xfrm>
          <a:prstGeom prst="rect">
            <a:avLst/>
          </a:prstGeom>
          <a:noFill/>
        </p:spPr>
        <p:txBody>
          <a:bodyPr wrap="square" rtlCol="0">
            <a:spAutoFit/>
          </a:bodyPr>
          <a:lstStyle/>
          <a:p>
            <a:r>
              <a:rPr lang="en-US" sz="1200" dirty="0" smtClean="0">
                <a:solidFill>
                  <a:schemeClr val="bg1"/>
                </a:solidFill>
              </a:rPr>
              <a:t>Source:  Gartner, Hype Cycle for Open Banking APIs, Apps and App Stores, 2015</a:t>
            </a:r>
            <a:endParaRPr lang="en-US" sz="1200"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091" y="941216"/>
            <a:ext cx="8455472" cy="526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45259" y="1656506"/>
            <a:ext cx="3528392" cy="24204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12207" y="1358966"/>
            <a:ext cx="720080" cy="307706"/>
          </a:xfrm>
          <a:prstGeom prst="rect">
            <a:avLst/>
          </a:prstGeom>
          <a:noFill/>
        </p:spPr>
        <p:txBody>
          <a:bodyPr wrap="square" rtlCol="0">
            <a:spAutoFit/>
          </a:bodyPr>
          <a:lstStyle/>
          <a:p>
            <a:r>
              <a:rPr lang="en-US" sz="1400" b="1" dirty="0" smtClean="0">
                <a:solidFill>
                  <a:srgbClr val="FF0000"/>
                </a:solidFill>
              </a:rPr>
              <a:t>(2017)</a:t>
            </a:r>
            <a:endParaRPr lang="en-US" sz="1400" b="1" dirty="0">
              <a:solidFill>
                <a:srgbClr val="FF0000"/>
              </a:solidFill>
            </a:endParaRPr>
          </a:p>
        </p:txBody>
      </p:sp>
      <p:sp>
        <p:nvSpPr>
          <p:cNvPr id="7" name="TextBox 6"/>
          <p:cNvSpPr txBox="1"/>
          <p:nvPr/>
        </p:nvSpPr>
        <p:spPr>
          <a:xfrm>
            <a:off x="5669307" y="1362733"/>
            <a:ext cx="1512168" cy="307706"/>
          </a:xfrm>
          <a:prstGeom prst="rect">
            <a:avLst/>
          </a:prstGeom>
          <a:noFill/>
        </p:spPr>
        <p:txBody>
          <a:bodyPr wrap="square" rtlCol="0">
            <a:spAutoFit/>
          </a:bodyPr>
          <a:lstStyle/>
          <a:p>
            <a:r>
              <a:rPr lang="en-US" sz="1400" b="1" dirty="0" smtClean="0">
                <a:solidFill>
                  <a:srgbClr val="FF0000"/>
                </a:solidFill>
              </a:rPr>
              <a:t>(2017-20)</a:t>
            </a:r>
            <a:endParaRPr lang="en-US" sz="1400" b="1" dirty="0">
              <a:solidFill>
                <a:srgbClr val="FF0000"/>
              </a:solidFill>
            </a:endParaRPr>
          </a:p>
        </p:txBody>
      </p:sp>
    </p:spTree>
    <p:extLst>
      <p:ext uri="{BB962C8B-B14F-4D97-AF65-F5344CB8AC3E}">
        <p14:creationId xmlns:p14="http://schemas.microsoft.com/office/powerpoint/2010/main" val="13840758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64939" y="-15034"/>
            <a:ext cx="11377264"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Opportunity:  Four potential roles in the financial value chain</a:t>
            </a:r>
            <a:endParaRPr lang="en-US" sz="280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345662" y="5516746"/>
            <a:ext cx="1080120" cy="5759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Bank</a:t>
            </a:r>
            <a:endParaRPr lang="en-US" sz="2000" b="1" dirty="0">
              <a:effectLst>
                <a:outerShdw blurRad="38100" dist="38100" dir="2700000" algn="tl">
                  <a:srgbClr val="000000">
                    <a:alpha val="43137"/>
                  </a:srgbClr>
                </a:outerShdw>
              </a:effectLst>
            </a:endParaRPr>
          </a:p>
        </p:txBody>
      </p:sp>
      <p:sp>
        <p:nvSpPr>
          <p:cNvPr id="10" name="Rectangle 9"/>
          <p:cNvSpPr/>
          <p:nvPr/>
        </p:nvSpPr>
        <p:spPr>
          <a:xfrm>
            <a:off x="1785822" y="5516747"/>
            <a:ext cx="1080120" cy="5759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rPr>
              <a:t>3</a:t>
            </a:r>
            <a:r>
              <a:rPr lang="en-US" sz="1800" b="1" baseline="30000" dirty="0" smtClean="0">
                <a:effectLst>
                  <a:outerShdw blurRad="38100" dist="38100" dir="2700000" algn="tl">
                    <a:srgbClr val="000000">
                      <a:alpha val="43137"/>
                    </a:srgbClr>
                  </a:outerShdw>
                </a:effectLst>
              </a:rPr>
              <a:t>rd</a:t>
            </a:r>
            <a:r>
              <a:rPr lang="en-US" sz="1800" b="1" dirty="0" smtClean="0">
                <a:effectLst>
                  <a:outerShdw blurRad="38100" dist="38100" dir="2700000" algn="tl">
                    <a:srgbClr val="000000">
                      <a:alpha val="43137"/>
                    </a:srgbClr>
                  </a:outerShdw>
                </a:effectLst>
              </a:rPr>
              <a:t> Party</a:t>
            </a:r>
            <a:endParaRPr lang="en-US" sz="1800" b="1" dirty="0">
              <a:effectLst>
                <a:outerShdw blurRad="38100" dist="38100" dir="2700000" algn="tl">
                  <a:srgbClr val="000000">
                    <a:alpha val="43137"/>
                  </a:srgbClr>
                </a:outerShdw>
              </a:effectLst>
            </a:endParaRPr>
          </a:p>
        </p:txBody>
      </p:sp>
      <p:pic>
        <p:nvPicPr>
          <p:cNvPr id="5126" name="Picture 6" descr="C:\Users\user\Desktop\integr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23" y="693330"/>
            <a:ext cx="2736304" cy="341471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Desktop\distribu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572" y="693331"/>
            <a:ext cx="2636505" cy="3306471"/>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user\Desktop\produc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252" y="694439"/>
            <a:ext cx="2717329" cy="330536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user\Desktop\platfor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7203" y="693331"/>
            <a:ext cx="2690804" cy="3378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89275" y="4508870"/>
            <a:ext cx="8712968" cy="1323133"/>
          </a:xfrm>
          <a:prstGeom prst="rect">
            <a:avLst/>
          </a:prstGeom>
        </p:spPr>
        <p:txBody>
          <a:bodyPr wrap="square">
            <a:spAutoFit/>
          </a:bodyPr>
          <a:lstStyle/>
          <a:p>
            <a:pPr algn="just"/>
            <a:r>
              <a:rPr lang="en-US" sz="1600" dirty="0">
                <a:solidFill>
                  <a:schemeClr val="bg1"/>
                </a:solidFill>
              </a:rPr>
              <a:t>A </a:t>
            </a:r>
            <a:r>
              <a:rPr lang="en-US" sz="1600" b="1" dirty="0" smtClean="0">
                <a:solidFill>
                  <a:schemeClr val="bg1"/>
                </a:solidFill>
              </a:rPr>
              <a:t>platform</a:t>
            </a:r>
            <a:r>
              <a:rPr lang="en-US" sz="1600" dirty="0" smtClean="0">
                <a:solidFill>
                  <a:schemeClr val="bg1"/>
                </a:solidFill>
              </a:rPr>
              <a:t> </a:t>
            </a:r>
            <a:r>
              <a:rPr lang="en-US" sz="1600" dirty="0">
                <a:solidFill>
                  <a:schemeClr val="bg1"/>
                </a:solidFill>
              </a:rPr>
              <a:t>(as a ‘business model’) facilitates </a:t>
            </a:r>
            <a:r>
              <a:rPr lang="en-US" sz="1600" dirty="0" smtClean="0">
                <a:solidFill>
                  <a:schemeClr val="bg1"/>
                </a:solidFill>
              </a:rPr>
              <a:t>the business </a:t>
            </a:r>
            <a:r>
              <a:rPr lang="en-US" sz="1600" dirty="0">
                <a:solidFill>
                  <a:schemeClr val="bg1"/>
                </a:solidFill>
              </a:rPr>
              <a:t>of others by acting as an intermediary. </a:t>
            </a:r>
            <a:r>
              <a:rPr lang="en-US" sz="1600" dirty="0" smtClean="0">
                <a:solidFill>
                  <a:schemeClr val="bg1"/>
                </a:solidFill>
              </a:rPr>
              <a:t>This is </a:t>
            </a:r>
            <a:r>
              <a:rPr lang="en-US" sz="1600" dirty="0">
                <a:solidFill>
                  <a:schemeClr val="bg1"/>
                </a:solidFill>
              </a:rPr>
              <a:t>often referred to as ‘peer-to-peer’ business. As </a:t>
            </a:r>
            <a:r>
              <a:rPr lang="en-US" sz="1600" dirty="0" smtClean="0">
                <a:solidFill>
                  <a:schemeClr val="bg1"/>
                </a:solidFill>
              </a:rPr>
              <a:t>a platform</a:t>
            </a:r>
            <a:r>
              <a:rPr lang="en-US" sz="1600" dirty="0">
                <a:solidFill>
                  <a:schemeClr val="bg1"/>
                </a:solidFill>
              </a:rPr>
              <a:t>, banks could offer the following capabilities</a:t>
            </a:r>
            <a:r>
              <a:rPr lang="en-US" sz="1600" dirty="0" smtClean="0">
                <a:solidFill>
                  <a:schemeClr val="bg1"/>
                </a:solidFill>
              </a:rPr>
              <a:t>: matching </a:t>
            </a:r>
            <a:r>
              <a:rPr lang="en-US" sz="1600" dirty="0">
                <a:solidFill>
                  <a:schemeClr val="bg1"/>
                </a:solidFill>
              </a:rPr>
              <a:t>of parties, security, Know Your </a:t>
            </a:r>
            <a:r>
              <a:rPr lang="en-US" sz="1600" dirty="0" smtClean="0">
                <a:solidFill>
                  <a:schemeClr val="bg1"/>
                </a:solidFill>
              </a:rPr>
              <a:t>Customer (</a:t>
            </a:r>
            <a:r>
              <a:rPr lang="en-US" sz="1600" dirty="0">
                <a:solidFill>
                  <a:schemeClr val="bg1"/>
                </a:solidFill>
              </a:rPr>
              <a:t>KYC), etc</a:t>
            </a:r>
            <a:r>
              <a:rPr lang="en-US" sz="1600" dirty="0" smtClean="0">
                <a:solidFill>
                  <a:schemeClr val="bg1"/>
                </a:solidFill>
              </a:rPr>
              <a:t>. </a:t>
            </a:r>
            <a:r>
              <a:rPr lang="en-US" sz="1600" dirty="0">
                <a:solidFill>
                  <a:schemeClr val="bg1"/>
                </a:solidFill>
              </a:rPr>
              <a:t>the bank does not act as a provider or distributor, </a:t>
            </a:r>
            <a:r>
              <a:rPr lang="en-US" sz="1600" dirty="0" smtClean="0">
                <a:solidFill>
                  <a:schemeClr val="bg1"/>
                </a:solidFill>
              </a:rPr>
              <a:t>but as </a:t>
            </a:r>
            <a:r>
              <a:rPr lang="en-US" sz="1600" dirty="0">
                <a:solidFill>
                  <a:schemeClr val="bg1"/>
                </a:solidFill>
              </a:rPr>
              <a:t>a facilitator for third parties and their customers</a:t>
            </a:r>
            <a:r>
              <a:rPr lang="en-US" sz="1600" dirty="0" smtClean="0">
                <a:solidFill>
                  <a:schemeClr val="bg1"/>
                </a:solidFill>
              </a:rPr>
              <a:t>.  Peer-to-peer </a:t>
            </a:r>
            <a:r>
              <a:rPr lang="en-US" sz="1600" dirty="0">
                <a:solidFill>
                  <a:schemeClr val="bg1"/>
                </a:solidFill>
              </a:rPr>
              <a:t>or platform business does not affect </a:t>
            </a:r>
            <a:r>
              <a:rPr lang="en-US" sz="1600" dirty="0" smtClean="0">
                <a:solidFill>
                  <a:schemeClr val="bg1"/>
                </a:solidFill>
              </a:rPr>
              <a:t>the balance </a:t>
            </a:r>
            <a:r>
              <a:rPr lang="en-US" sz="1600" dirty="0">
                <a:solidFill>
                  <a:schemeClr val="bg1"/>
                </a:solidFill>
              </a:rPr>
              <a:t>sheet of a bank.</a:t>
            </a:r>
          </a:p>
        </p:txBody>
      </p:sp>
    </p:spTree>
    <p:extLst>
      <p:ext uri="{BB962C8B-B14F-4D97-AF65-F5344CB8AC3E}">
        <p14:creationId xmlns:p14="http://schemas.microsoft.com/office/powerpoint/2010/main" val="15702734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64939" y="-15034"/>
            <a:ext cx="11377264"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Types of </a:t>
            </a:r>
            <a:r>
              <a:rPr lang="en-US" sz="2800" dirty="0" err="1" smtClean="0">
                <a:solidFill>
                  <a:schemeClr val="bg1"/>
                </a:solidFill>
                <a:effectLst>
                  <a:outerShdw blurRad="38100" dist="38100" dir="2700000" algn="tl">
                    <a:srgbClr val="000000">
                      <a:alpha val="43137"/>
                    </a:srgbClr>
                  </a:outerShdw>
                </a:effectLst>
              </a:rPr>
              <a:t>fintech</a:t>
            </a:r>
            <a:r>
              <a:rPr lang="en-US" sz="2800" dirty="0" smtClean="0">
                <a:solidFill>
                  <a:schemeClr val="bg1"/>
                </a:solidFill>
                <a:effectLst>
                  <a:outerShdw blurRad="38100" dist="38100" dir="2700000" algn="tl">
                    <a:srgbClr val="000000">
                      <a:alpha val="43137"/>
                    </a:srgbClr>
                  </a:outerShdw>
                </a:effectLst>
              </a:rPr>
              <a:t> APIs – What is possible to Plug &amp; Play</a:t>
            </a:r>
            <a:endParaRPr lang="en-US" sz="2800"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39" y="900752"/>
            <a:ext cx="5549054" cy="514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467" y="900752"/>
            <a:ext cx="5049268" cy="52217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5882233" y="2920621"/>
            <a:ext cx="655092" cy="90075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7419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20923" y="27409"/>
            <a:ext cx="12074252"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Plug &amp; Play Modules and APIs combined to create full business solutions</a:t>
            </a:r>
            <a:endParaRPr lang="en-US" dirty="0">
              <a:solidFill>
                <a:schemeClr val="bg1"/>
              </a:solidFill>
              <a:effectLst>
                <a:outerShdw blurRad="38100" dist="38100" dir="2700000" algn="tl">
                  <a:srgbClr val="000000">
                    <a:alpha val="43137"/>
                  </a:srgbClr>
                </a:outerShdw>
              </a:effectLst>
            </a:endParaRPr>
          </a:p>
        </p:txBody>
      </p:sp>
      <p:pic>
        <p:nvPicPr>
          <p:cNvPr id="5" name="Picture 2" descr="C:\Users\user\Documents\FINTECH DEALS\FINFABRIK\FinFabrik\Platform 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29" y="837313"/>
            <a:ext cx="10269603" cy="533715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8539" y="5377218"/>
            <a:ext cx="534185" cy="53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947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20923" y="27409"/>
            <a:ext cx="12074252"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Plug &amp; Play Modules and APIs combined to create </a:t>
            </a:r>
            <a:r>
              <a:rPr lang="en-US" sz="2800" dirty="0" err="1" smtClean="0">
                <a:solidFill>
                  <a:schemeClr val="bg1"/>
                </a:solidFill>
                <a:effectLst>
                  <a:outerShdw blurRad="38100" dist="38100" dir="2700000" algn="tl">
                    <a:srgbClr val="000000">
                      <a:alpha val="43137"/>
                    </a:srgbClr>
                  </a:outerShdw>
                </a:effectLst>
              </a:rPr>
              <a:t>MicroFinance</a:t>
            </a:r>
            <a:r>
              <a:rPr lang="en-US" sz="2800" dirty="0" smtClean="0">
                <a:solidFill>
                  <a:schemeClr val="bg1"/>
                </a:solidFill>
                <a:effectLst>
                  <a:outerShdw blurRad="38100" dist="38100" dir="2700000" algn="tl">
                    <a:srgbClr val="000000">
                      <a:alpha val="43137"/>
                    </a:srgbClr>
                  </a:outerShdw>
                </a:effectLst>
              </a:rPr>
              <a:t> Platform</a:t>
            </a:r>
            <a:endParaRPr lang="en-US" dirty="0">
              <a:solidFill>
                <a:schemeClr val="bg1"/>
              </a:solidFill>
              <a:effectLst>
                <a:outerShdw blurRad="38100" dist="38100" dir="2700000" algn="tl">
                  <a:srgbClr val="000000">
                    <a:alpha val="43137"/>
                  </a:srgbClr>
                </a:outerShdw>
              </a:effectLst>
            </a:endParaRPr>
          </a:p>
        </p:txBody>
      </p:sp>
      <p:pic>
        <p:nvPicPr>
          <p:cNvPr id="4" name="Picture 2" descr="C:\Users\user\Documents\FINTECH DEALS\FINFABRIK\FinFabrik\MicroFinance 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96" y="941517"/>
            <a:ext cx="10050243" cy="52231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7467" y="5377218"/>
            <a:ext cx="534185" cy="53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4591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3093" y="27409"/>
            <a:ext cx="12362283" cy="52309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Plug &amp; Play Modules &amp; APIs combined to create Wealth &amp; Trading Platform</a:t>
            </a:r>
            <a:endParaRPr lang="en-US" dirty="0">
              <a:solidFill>
                <a:schemeClr val="bg1"/>
              </a:solidFill>
              <a:effectLst>
                <a:outerShdw blurRad="38100" dist="38100" dir="2700000" algn="tl">
                  <a:srgbClr val="000000">
                    <a:alpha val="43137"/>
                  </a:srgbClr>
                </a:outerShdw>
              </a:effectLst>
            </a:endParaRPr>
          </a:p>
        </p:txBody>
      </p:sp>
      <p:pic>
        <p:nvPicPr>
          <p:cNvPr id="6147" name="Picture 3" descr="C:\Users\user\Documents\FINTECH DEALS\FINFABRIK\FinFabrik\Wealth and Tr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6" y="755475"/>
            <a:ext cx="11033125" cy="534546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511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esi201412260001 - 副本" id="{2C4DE398-7489-4351-B144-FFC2335BEA05}" vid="{37D5EBA1-3420-48C7-95CB-5653FB137B72}"/>
    </a:ext>
  </a:extLst>
</a:theme>
</file>

<file path=ppt/theme/theme4.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15359</TotalTime>
  <Words>1073</Words>
  <Application>Microsoft Office PowerPoint</Application>
  <PresentationFormat>Custom</PresentationFormat>
  <Paragraphs>171</Paragraphs>
  <Slides>19</Slides>
  <Notes>7</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2_Office 主题</vt:lpstr>
      <vt:lpstr>4_Office 主题</vt:lpstr>
      <vt:lpstr>18_主题1</vt:lpstr>
      <vt:lpstr>封面01</vt:lpstr>
      <vt:lpstr>1_内容Copytext </vt:lpstr>
      <vt:lpstr>1_Thank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Cloud-based Transformation in Financial Services</vt:lpstr>
      <vt:lpstr>PowerPoint Presentation</vt:lpstr>
      <vt:lpstr>PowerPoint Presentation</vt:lpstr>
    </vt:vector>
  </TitlesOfParts>
  <Company>Huawei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cuiwenting</dc:creator>
  <cp:lastModifiedBy>NORODNIK</cp:lastModifiedBy>
  <cp:revision>583</cp:revision>
  <dcterms:created xsi:type="dcterms:W3CDTF">2014-12-29T01:46:39Z</dcterms:created>
  <dcterms:modified xsi:type="dcterms:W3CDTF">2017-04-04T04:35:20Z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(4)tzQI3J+xnIIcbRW19j0l2wm/I/MGa/BNkb25t2MkNnUXjtfJ8Lv/UXKexVIhG2Hle/j/Y+gU
arCaw5zG8RG6dx83SPXHDQPwMuwukZwTYA+uHkrqOdhLmogzMpYlKvwGCcBbUGhIMp06V6us
kalY79BAfDZ9nzqrZcP1hQzdQ9dVg6Pl2pV0gUvMOz+ZlCzLSkO1fBQ/8AHwxqPOmwLbtTU+
zqKEvzmfdoIGH4x7J7</vt:lpwstr>
  </property>
  <property fmtid="{D5CDD505-2E9C-101B-9397-08002B2CF9AE}" pid="3" name="_new_ms_pID_725431">
    <vt:lpwstr>1m/XS9u3U9aRjnK/98zizUneAt656q4lGGXQWPG91ArZz/Fa13CBnN
nJGI7hqwc0748YfJKEl7jqtleLcc1YLilS7UW/TDGYiAAE/k5I5koNa2fNxrFIuVx3BklbJq
K6tLB72j6pDyUuHAHekvP1FQ6rCYALNyuECiicn/C1Iqggk6BkWV83zzCUsaW5kvV7Fvi646
pjHeFiNXHzW6Zfs8RoFZmeqa4bwEHvJbmlUy</vt:lpwstr>
  </property>
  <property fmtid="{D5CDD505-2E9C-101B-9397-08002B2CF9AE}" pid="4" name="_new_ms_pID_725432">
    <vt:lpwstr>7ukycrhtXagp1DEUSoRnY3PTvdm5WGjE5NM8
TmyoPbUr/42+BO966UnjvDE5ZKTwbidN9EPRkfXUOEh+lFyE8V0PP/BY+Uu8ro+WOM66rJsf
ERSoqvHOu6PLRtfCw2CfKb+sZ8/a9bx5nQ0NwIsSO2PGJ1KSw0ZR2RGdLldSeofCy5WeWC4q
1a8+a8Q2+gTNXEx9I6XoqXpfpsgJWd9EQkHD7lp/Ha60QEWx/fmgI1</vt:lpwstr>
  </property>
  <property fmtid="{D5CDD505-2E9C-101B-9397-08002B2CF9AE}" pid="5" name="_new_ms_pID_725433">
    <vt:lpwstr>zL0yZZR14kbxsqu/jq
vqwu+zSRjMBQEVvtEt4AEeAtdWs=</vt:lpwstr>
  </property>
  <property fmtid="{D5CDD505-2E9C-101B-9397-08002B2CF9AE}" pid="6" name="_2015_ms_pID_725343">
    <vt:lpwstr>(2)Rugt2B7WarPGMz5S7glWFP7da8+2+E9RIiHVTAkOKXdVLXkFtspz/y2jwRoLwxRIawS+1Cl4
fgqW5kv9+CJS+QaVuw+lD08GmL5iobItdI85fKVSCfCGvSEN1sbDrY7H/hb7+UHEi9uQhNjg
Lv/beyJIZRQ8P6AMjh/FnhPTsgN0DTVDmOgXWUeugla/+830UVcTnxYN6I8+GL8zTAXNLVIP
LKjYkF7KGo0b3RJ78Z</vt:lpwstr>
  </property>
  <property fmtid="{D5CDD505-2E9C-101B-9397-08002B2CF9AE}" pid="7" name="_2015_ms_pID_7253431">
    <vt:lpwstr>6rTkUnAFyNrTF6993cUkfhvZQsS1aWrS5e8IYdESi8OZHNwN1uoVm5
qFExRwBXGPHLbFgRS21r9Y6x2hh2sFKKGeNR3fvEhQ+rgIcnHPxfs5wXPFB7lihNc5tM8R/n
OcqHkzlLngKSvyxQSwwdEWIbZeU8PXlGWQh6abp/Fdh4Jp8G8UzCnk3hUIJDkGcT1ABmx/Eb
HquDi028tRZ/PESJ</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1490849989</vt:lpwstr>
  </property>
</Properties>
</file>